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0D55"/>
    <a:srgbClr val="371961"/>
    <a:srgbClr val="BB5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21830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8EA17-CB9A-827E-D2B1-1A4D6F21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7652"/>
            <a:ext cx="10131425" cy="825910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Bookman Old Style" panose="02050604050505020204" pitchFamily="18" charset="0"/>
              </a:rPr>
              <a:t>Top 10 Movie According to Rating</a:t>
            </a:r>
            <a:endParaRPr lang="en-IN" sz="3200" u="sng" dirty="0">
              <a:latin typeface="Bookman Old Style" panose="02050604050505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3C8D0-6239-42D2-F948-FE777FA7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12" y="1137045"/>
            <a:ext cx="7605419" cy="5583303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294E89E5-2251-E534-AD21-FAA38C6FB86F}"/>
              </a:ext>
            </a:extLst>
          </p:cNvPr>
          <p:cNvSpPr/>
          <p:nvPr/>
        </p:nvSpPr>
        <p:spPr>
          <a:xfrm>
            <a:off x="7863430" y="1696773"/>
            <a:ext cx="4070557" cy="4463845"/>
          </a:xfrm>
          <a:prstGeom prst="leftArrowCallout">
            <a:avLst/>
          </a:prstGeom>
          <a:solidFill>
            <a:srgbClr val="410D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From the above bar graph we come to know that "The Shawshank Redemption" is highly rated movie among the 5000 movie.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74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FEAC-8946-1F4E-258D-DC9EC33BA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04" y="245807"/>
            <a:ext cx="10131425" cy="688258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Bookman Old Style" panose="02050604050505020204" pitchFamily="18" charset="0"/>
              </a:rPr>
              <a:t>Movies of </a:t>
            </a:r>
            <a:r>
              <a:rPr lang="en-US" sz="2800" u="sng" dirty="0" err="1">
                <a:latin typeface="Bookman Old Style" panose="02050604050505020204" pitchFamily="18" charset="0"/>
              </a:rPr>
              <a:t>perticular</a:t>
            </a:r>
            <a:r>
              <a:rPr lang="en-US" sz="2800" u="sng" dirty="0">
                <a:latin typeface="Bookman Old Style" panose="02050604050505020204" pitchFamily="18" charset="0"/>
              </a:rPr>
              <a:t> director as per votes</a:t>
            </a:r>
            <a:endParaRPr lang="en-IN" sz="2800" u="sng" dirty="0">
              <a:latin typeface="Bookman Old Style" panose="02050604050505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6682C-4F4D-2492-F9D6-1B203BC76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48" y="1061905"/>
            <a:ext cx="6905467" cy="5166808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C4A7D5EB-3113-C9F9-39F0-EEF2F1B576A6}"/>
              </a:ext>
            </a:extLst>
          </p:cNvPr>
          <p:cNvSpPr/>
          <p:nvPr/>
        </p:nvSpPr>
        <p:spPr>
          <a:xfrm>
            <a:off x="7554394" y="1197077"/>
            <a:ext cx="4070557" cy="4463845"/>
          </a:xfrm>
          <a:prstGeom prst="leftArrowCallout">
            <a:avLst/>
          </a:prstGeom>
          <a:solidFill>
            <a:srgbClr val="410D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From the above bar graph we come to know that the director </a:t>
            </a:r>
            <a:r>
              <a:rPr lang="en-US" b="1" dirty="0">
                <a:latin typeface="Bookman Old Style" panose="02050604050505020204" pitchFamily="18" charset="0"/>
              </a:rPr>
              <a:t>Christopher Nolan</a:t>
            </a:r>
            <a:r>
              <a:rPr lang="en-US" dirty="0">
                <a:latin typeface="Bookman Old Style" panose="02050604050505020204" pitchFamily="18" charset="0"/>
              </a:rPr>
              <a:t> movie The Dark knight having maximum voted among all movie directed by him among the 5000 movie.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5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A635-A733-F283-1B1D-CE59D92C0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90052"/>
            <a:ext cx="10131425" cy="776748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Bookman Old Style" panose="02050604050505020204" pitchFamily="18" charset="0"/>
              </a:rPr>
              <a:t>Top 10 directors by average rating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C7BC9-7D7D-4DAF-6AA2-F55E0053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1066800"/>
            <a:ext cx="6727722" cy="5628968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03AD277B-5C6E-1D3F-9F5E-8CA7AED35769}"/>
              </a:ext>
            </a:extLst>
          </p:cNvPr>
          <p:cNvSpPr/>
          <p:nvPr/>
        </p:nvSpPr>
        <p:spPr>
          <a:xfrm>
            <a:off x="7554394" y="1649361"/>
            <a:ext cx="4070557" cy="4463845"/>
          </a:xfrm>
          <a:prstGeom prst="leftArrowCallout">
            <a:avLst/>
          </a:prstGeom>
          <a:solidFill>
            <a:srgbClr val="410D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From the above bar graph we come to know that </a:t>
            </a:r>
            <a:r>
              <a:rPr lang="en-US" dirty="0" err="1">
                <a:latin typeface="Bookman Old Style" panose="02050604050505020204" pitchFamily="18" charset="0"/>
              </a:rPr>
              <a:t>Ertem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Egilmez</a:t>
            </a:r>
            <a:r>
              <a:rPr lang="en-US" dirty="0">
                <a:latin typeface="Bookman Old Style" panose="02050604050505020204" pitchFamily="18" charset="0"/>
              </a:rPr>
              <a:t> having highest rating of the directors among the 5000 movie..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9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DACB-99CA-2F40-AD10-E82AD9E7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52272"/>
          </a:xfrm>
        </p:spPr>
        <p:txBody>
          <a:bodyPr/>
          <a:lstStyle/>
          <a:p>
            <a:r>
              <a:rPr lang="en-IN" u="sng" dirty="0">
                <a:latin typeface="Bookman Old Style" panose="02050604050505020204" pitchFamily="18" charset="0"/>
              </a:rPr>
              <a:t>Certificate by rating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18E40-9600-A180-C613-BE3BE5200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481389"/>
            <a:ext cx="6473756" cy="4945809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578F764B-90FB-2465-1346-99E5F1557A44}"/>
              </a:ext>
            </a:extLst>
          </p:cNvPr>
          <p:cNvSpPr/>
          <p:nvPr/>
        </p:nvSpPr>
        <p:spPr>
          <a:xfrm>
            <a:off x="7233381" y="1600723"/>
            <a:ext cx="4070557" cy="4463845"/>
          </a:xfrm>
          <a:prstGeom prst="leftArrowCallout">
            <a:avLst/>
          </a:prstGeom>
          <a:solidFill>
            <a:srgbClr val="410D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From the above bar graph we come to know that in dataset the A certificate movie is maximum.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3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EB4E-8C16-1669-706B-027263B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86" y="210767"/>
            <a:ext cx="10131425" cy="693906"/>
          </a:xfrm>
        </p:spPr>
        <p:txBody>
          <a:bodyPr>
            <a:normAutofit fontScale="90000"/>
          </a:bodyPr>
          <a:lstStyle/>
          <a:p>
            <a:r>
              <a:rPr lang="en-IN" sz="4400" u="sng" dirty="0">
                <a:latin typeface="Bookman Old Style" panose="02050604050505020204" pitchFamily="18" charset="0"/>
              </a:rPr>
              <a:t>Top 10 Genres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F170A-94C3-CCFB-9F3B-FCF92D01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53" y="1246311"/>
            <a:ext cx="6481018" cy="4793395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6A03DEDF-71D0-A4E6-7DA6-81F297819838}"/>
              </a:ext>
            </a:extLst>
          </p:cNvPr>
          <p:cNvSpPr/>
          <p:nvPr/>
        </p:nvSpPr>
        <p:spPr>
          <a:xfrm>
            <a:off x="7106922" y="1197077"/>
            <a:ext cx="4070557" cy="4463845"/>
          </a:xfrm>
          <a:prstGeom prst="leftArrowCallout">
            <a:avLst/>
          </a:prstGeom>
          <a:solidFill>
            <a:srgbClr val="410D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From the above bar graph we come to know that Count around 240 is maximum for genres Comedy, Drama, Romance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3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AACDA-6C1D-64CA-64A6-C3C581FD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16085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Bookman Old Style" panose="02050604050505020204" pitchFamily="18" charset="0"/>
              </a:rPr>
              <a:t>Distribution Of votes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497AE-547B-AE20-ACF3-D971FEF7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68645"/>
            <a:ext cx="6736403" cy="4922947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0DD756E0-F92A-6E53-4779-92048237C7CE}"/>
              </a:ext>
            </a:extLst>
          </p:cNvPr>
          <p:cNvSpPr/>
          <p:nvPr/>
        </p:nvSpPr>
        <p:spPr>
          <a:xfrm>
            <a:off x="7435642" y="1702915"/>
            <a:ext cx="4070557" cy="4463845"/>
          </a:xfrm>
          <a:prstGeom prst="leftArrowCallout">
            <a:avLst/>
          </a:prstGeom>
          <a:solidFill>
            <a:srgbClr val="410D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From the above bar graph we come to know that Distribution of votes for movie in dataset</a:t>
            </a:r>
          </a:p>
          <a:p>
            <a:pPr algn="ctr"/>
            <a:r>
              <a:rPr lang="en-US" dirty="0">
                <a:latin typeface="Bookman Old Style" panose="02050604050505020204" pitchFamily="18" charset="0"/>
              </a:rPr>
              <a:t>And the top movie having greater than </a:t>
            </a:r>
          </a:p>
          <a:p>
            <a:pPr algn="ctr"/>
            <a:r>
              <a:rPr lang="en-US" dirty="0">
                <a:latin typeface="Bookman Old Style" panose="02050604050505020204" pitchFamily="18" charset="0"/>
              </a:rPr>
              <a:t>2 crores votes. 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78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Sequential Access Storage 5">
            <a:extLst>
              <a:ext uri="{FF2B5EF4-FFF2-40B4-BE49-F238E27FC236}">
                <a16:creationId xmlns:a16="http://schemas.microsoft.com/office/drawing/2014/main" id="{481748E9-5CD9-3F74-DE37-662F601944B8}"/>
              </a:ext>
            </a:extLst>
          </p:cNvPr>
          <p:cNvSpPr/>
          <p:nvPr/>
        </p:nvSpPr>
        <p:spPr>
          <a:xfrm>
            <a:off x="2178996" y="1225685"/>
            <a:ext cx="7393021" cy="3920247"/>
          </a:xfrm>
          <a:prstGeom prst="flowChartMagneticTape">
            <a:avLst/>
          </a:prstGeom>
          <a:solidFill>
            <a:srgbClr val="3719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>
                <a:solidFill>
                  <a:schemeClr val="tx1"/>
                </a:solidFill>
                <a:latin typeface="Bookman Old Style" panose="02050604050505020204" pitchFamily="18" charset="0"/>
              </a:rPr>
              <a:t>Text</a:t>
            </a:r>
          </a:p>
          <a:p>
            <a:pPr algn="ctr"/>
            <a:r>
              <a:rPr lang="en-IN" sz="6000" dirty="0">
                <a:solidFill>
                  <a:schemeClr val="tx1"/>
                </a:solidFill>
                <a:latin typeface="Bookman Old Style" panose="02050604050505020204" pitchFamily="18" charset="0"/>
              </a:rPr>
              <a:t>Vectorization </a:t>
            </a:r>
          </a:p>
        </p:txBody>
      </p:sp>
    </p:spTree>
    <p:extLst>
      <p:ext uri="{BB962C8B-B14F-4D97-AF65-F5344CB8AC3E}">
        <p14:creationId xmlns:p14="http://schemas.microsoft.com/office/powerpoint/2010/main" val="26510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D834-F277-FD5C-D2E5-B3A05B86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1856"/>
            <a:ext cx="10131425" cy="976009"/>
          </a:xfrm>
        </p:spPr>
        <p:txBody>
          <a:bodyPr/>
          <a:lstStyle/>
          <a:p>
            <a:r>
              <a:rPr lang="en-IN" u="sng" dirty="0">
                <a:latin typeface="Bookman Old Style" panose="02050604050505020204" pitchFamily="18" charset="0"/>
              </a:rPr>
              <a:t>Text 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AC39-15C4-F673-D34F-9649D67CE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47865"/>
            <a:ext cx="10131425" cy="4643335"/>
          </a:xfrm>
        </p:spPr>
        <p:txBody>
          <a:bodyPr/>
          <a:lstStyle/>
          <a:p>
            <a:r>
              <a:rPr lang="en-IN" sz="2000" dirty="0">
                <a:latin typeface="Bookman Old Style" panose="02050604050505020204" pitchFamily="18" charset="0"/>
              </a:rPr>
              <a:t>Firstly import the </a:t>
            </a:r>
            <a:r>
              <a:rPr lang="en-IN" sz="2000" dirty="0" err="1">
                <a:latin typeface="Bookman Old Style" panose="02050604050505020204" pitchFamily="18" charset="0"/>
              </a:rPr>
              <a:t>nltk</a:t>
            </a:r>
            <a:r>
              <a:rPr lang="en-IN" sz="2000" dirty="0">
                <a:latin typeface="Bookman Old Style" panose="02050604050505020204" pitchFamily="18" charset="0"/>
              </a:rPr>
              <a:t> Library. From this import following :-</a:t>
            </a:r>
          </a:p>
          <a:p>
            <a:pPr marL="0" indent="0">
              <a:buNone/>
            </a:pPr>
            <a:endParaRPr lang="en-IN" sz="2000" dirty="0">
              <a:latin typeface="Bookman Old Style" panose="02050604050505020204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200" dirty="0" err="1">
                <a:latin typeface="Bookman Old Style" panose="02050604050505020204" pitchFamily="18" charset="0"/>
              </a:rPr>
              <a:t>CountVectorizer</a:t>
            </a:r>
            <a:r>
              <a:rPr lang="en-IN" sz="2200" dirty="0">
                <a:latin typeface="Bookman Old Style" panose="02050604050505020204" pitchFamily="18" charset="0"/>
              </a:rPr>
              <a:t> :- It </a:t>
            </a:r>
            <a:r>
              <a:rPr lang="en-US" sz="2200" dirty="0">
                <a:latin typeface="Bookman Old Style" panose="02050604050505020204" pitchFamily="18" charset="0"/>
              </a:rPr>
              <a:t>feature extraction method in the scikit-learn library (</a:t>
            </a:r>
            <a:r>
              <a:rPr lang="en-US" sz="2200" dirty="0" err="1">
                <a:latin typeface="Bookman Old Style" panose="02050604050505020204" pitchFamily="18" charset="0"/>
              </a:rPr>
              <a:t>sklearn</a:t>
            </a:r>
            <a:r>
              <a:rPr lang="en-US" sz="2200" dirty="0">
                <a:latin typeface="Bookman Old Style" panose="02050604050505020204" pitchFamily="18" charset="0"/>
              </a:rPr>
              <a:t>) that converts a collection of text documents to a matrix of token counts.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 err="1">
                <a:latin typeface="Bookman Old Style" panose="02050604050505020204" pitchFamily="18" charset="0"/>
              </a:rPr>
              <a:t>PorterStemmer</a:t>
            </a:r>
            <a:r>
              <a:rPr lang="en-US" sz="2200" dirty="0">
                <a:latin typeface="Bookman Old Style" panose="02050604050505020204" pitchFamily="18" charset="0"/>
              </a:rPr>
              <a:t> :-The </a:t>
            </a:r>
            <a:r>
              <a:rPr lang="en-US" sz="2200" dirty="0" err="1">
                <a:latin typeface="Bookman Old Style" panose="02050604050505020204" pitchFamily="18" charset="0"/>
              </a:rPr>
              <a:t>PorterStemmer</a:t>
            </a:r>
            <a:r>
              <a:rPr lang="en-US" sz="2200" dirty="0">
                <a:latin typeface="Bookman Old Style" panose="02050604050505020204" pitchFamily="18" charset="0"/>
              </a:rPr>
              <a:t> is a stemming algorithm designed to remove the suffixes (prefixes in some cases) of words to obtain their root form, or stem.</a:t>
            </a:r>
          </a:p>
          <a:p>
            <a:pPr marL="457200" lvl="1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645452251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5FFA4-FEE9-0765-99C9-01C72C70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4" y="213546"/>
            <a:ext cx="8268417" cy="3985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C4EAD-742E-CD82-71C7-5D5CF1FC4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863" y="4278149"/>
            <a:ext cx="8108383" cy="2453853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227FE0BF-ACC9-43D6-D496-0B2EE37D786F}"/>
              </a:ext>
            </a:extLst>
          </p:cNvPr>
          <p:cNvSpPr/>
          <p:nvPr/>
        </p:nvSpPr>
        <p:spPr>
          <a:xfrm>
            <a:off x="8557051" y="374457"/>
            <a:ext cx="2328584" cy="1965045"/>
          </a:xfrm>
          <a:custGeom>
            <a:avLst/>
            <a:gdLst>
              <a:gd name="connsiteX0" fmla="*/ 1995028 w 2357383"/>
              <a:gd name="connsiteY0" fmla="*/ 1449421 h 1449421"/>
              <a:gd name="connsiteX1" fmla="*/ 1603874 w 2357383"/>
              <a:gd name="connsiteY1" fmla="*/ 1087066 h 1449421"/>
              <a:gd name="connsiteX2" fmla="*/ 1785051 w 2357383"/>
              <a:gd name="connsiteY2" fmla="*/ 1087066 h 1449421"/>
              <a:gd name="connsiteX3" fmla="*/ 906925 w 2357383"/>
              <a:gd name="connsiteY3" fmla="*/ 0 h 1449421"/>
              <a:gd name="connsiteX4" fmla="*/ 1269280 w 2357383"/>
              <a:gd name="connsiteY4" fmla="*/ 0 h 1449421"/>
              <a:gd name="connsiteX5" fmla="*/ 2147406 w 2357383"/>
              <a:gd name="connsiteY5" fmla="*/ 1087066 h 1449421"/>
              <a:gd name="connsiteX6" fmla="*/ 2328584 w 2357383"/>
              <a:gd name="connsiteY6" fmla="*/ 1087066 h 1449421"/>
              <a:gd name="connsiteX7" fmla="*/ 1995028 w 2357383"/>
              <a:gd name="connsiteY7" fmla="*/ 1449421 h 1449421"/>
              <a:gd name="connsiteX0" fmla="*/ 1088103 w 2357383"/>
              <a:gd name="connsiteY0" fmla="*/ 29217 h 1449421"/>
              <a:gd name="connsiteX1" fmla="*/ 362355 w 2357383"/>
              <a:gd name="connsiteY1" fmla="*/ 1449421 h 1449421"/>
              <a:gd name="connsiteX2" fmla="*/ 0 w 2357383"/>
              <a:gd name="connsiteY2" fmla="*/ 1449421 h 1449421"/>
              <a:gd name="connsiteX3" fmla="*/ 167647 w 2357383"/>
              <a:gd name="connsiteY3" fmla="*/ 609840 h 1449421"/>
              <a:gd name="connsiteX4" fmla="*/ 1088103 w 2357383"/>
              <a:gd name="connsiteY4" fmla="*/ 29216 h 1449421"/>
              <a:gd name="connsiteX5" fmla="*/ 1088103 w 2357383"/>
              <a:gd name="connsiteY5" fmla="*/ 29217 h 1449421"/>
              <a:gd name="connsiteX0" fmla="*/ 1088103 w 2357383"/>
              <a:gd name="connsiteY0" fmla="*/ 29217 h 1449421"/>
              <a:gd name="connsiteX1" fmla="*/ 362355 w 2357383"/>
              <a:gd name="connsiteY1" fmla="*/ 1449421 h 1449421"/>
              <a:gd name="connsiteX2" fmla="*/ 0 w 2357383"/>
              <a:gd name="connsiteY2" fmla="*/ 1449421 h 1449421"/>
              <a:gd name="connsiteX3" fmla="*/ 906925 w 2357383"/>
              <a:gd name="connsiteY3" fmla="*/ 0 h 1449421"/>
              <a:gd name="connsiteX4" fmla="*/ 1269280 w 2357383"/>
              <a:gd name="connsiteY4" fmla="*/ 0 h 1449421"/>
              <a:gd name="connsiteX5" fmla="*/ 2147406 w 2357383"/>
              <a:gd name="connsiteY5" fmla="*/ 1087066 h 1449421"/>
              <a:gd name="connsiteX6" fmla="*/ 2328584 w 2357383"/>
              <a:gd name="connsiteY6" fmla="*/ 1087066 h 1449421"/>
              <a:gd name="connsiteX7" fmla="*/ 1995028 w 2357383"/>
              <a:gd name="connsiteY7" fmla="*/ 1449421 h 1449421"/>
              <a:gd name="connsiteX8" fmla="*/ 1603874 w 2357383"/>
              <a:gd name="connsiteY8" fmla="*/ 1087066 h 1449421"/>
              <a:gd name="connsiteX9" fmla="*/ 1785051 w 2357383"/>
              <a:gd name="connsiteY9" fmla="*/ 1087066 h 1449421"/>
              <a:gd name="connsiteX10" fmla="*/ 906925 w 2357383"/>
              <a:gd name="connsiteY10" fmla="*/ 0 h 1449421"/>
              <a:gd name="connsiteX0" fmla="*/ 1995028 w 2328584"/>
              <a:gd name="connsiteY0" fmla="*/ 1449479 h 1965045"/>
              <a:gd name="connsiteX1" fmla="*/ 1603874 w 2328584"/>
              <a:gd name="connsiteY1" fmla="*/ 1087124 h 1965045"/>
              <a:gd name="connsiteX2" fmla="*/ 1785051 w 2328584"/>
              <a:gd name="connsiteY2" fmla="*/ 1087124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0" fmla="*/ 1088103 w 2328584"/>
              <a:gd name="connsiteY0" fmla="*/ 29275 h 1965045"/>
              <a:gd name="connsiteX1" fmla="*/ 362355 w 2328584"/>
              <a:gd name="connsiteY1" fmla="*/ 1449479 h 1965045"/>
              <a:gd name="connsiteX2" fmla="*/ 0 w 2328584"/>
              <a:gd name="connsiteY2" fmla="*/ 1449479 h 1965045"/>
              <a:gd name="connsiteX3" fmla="*/ 167647 w 2328584"/>
              <a:gd name="connsiteY3" fmla="*/ 609898 h 1965045"/>
              <a:gd name="connsiteX4" fmla="*/ 1088103 w 2328584"/>
              <a:gd name="connsiteY4" fmla="*/ 29274 h 1965045"/>
              <a:gd name="connsiteX5" fmla="*/ 1088103 w 2328584"/>
              <a:gd name="connsiteY5" fmla="*/ 29275 h 1965045"/>
              <a:gd name="connsiteX0" fmla="*/ 1088103 w 2328584"/>
              <a:gd name="connsiteY0" fmla="*/ 29275 h 1965045"/>
              <a:gd name="connsiteX1" fmla="*/ 70525 w 2328584"/>
              <a:gd name="connsiteY1" fmla="*/ 1965045 h 1965045"/>
              <a:gd name="connsiteX2" fmla="*/ 0 w 2328584"/>
              <a:gd name="connsiteY2" fmla="*/ 1449479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8" fmla="*/ 1603874 w 2328584"/>
              <a:gd name="connsiteY8" fmla="*/ 1087124 h 1965045"/>
              <a:gd name="connsiteX9" fmla="*/ 1785051 w 2328584"/>
              <a:gd name="connsiteY9" fmla="*/ 1087124 h 1965045"/>
              <a:gd name="connsiteX10" fmla="*/ 906925 w 2328584"/>
              <a:gd name="connsiteY10" fmla="*/ 58 h 1965045"/>
              <a:gd name="connsiteX0" fmla="*/ 1995028 w 2328584"/>
              <a:gd name="connsiteY0" fmla="*/ 1449479 h 1965045"/>
              <a:gd name="connsiteX1" fmla="*/ 1603874 w 2328584"/>
              <a:gd name="connsiteY1" fmla="*/ 1087124 h 1965045"/>
              <a:gd name="connsiteX2" fmla="*/ 1785051 w 2328584"/>
              <a:gd name="connsiteY2" fmla="*/ 1087124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0" fmla="*/ 1088103 w 2328584"/>
              <a:gd name="connsiteY0" fmla="*/ 29275 h 1965045"/>
              <a:gd name="connsiteX1" fmla="*/ 70525 w 2328584"/>
              <a:gd name="connsiteY1" fmla="*/ 1955317 h 1965045"/>
              <a:gd name="connsiteX2" fmla="*/ 0 w 2328584"/>
              <a:gd name="connsiteY2" fmla="*/ 1449479 h 1965045"/>
              <a:gd name="connsiteX3" fmla="*/ 167647 w 2328584"/>
              <a:gd name="connsiteY3" fmla="*/ 609898 h 1965045"/>
              <a:gd name="connsiteX4" fmla="*/ 1088103 w 2328584"/>
              <a:gd name="connsiteY4" fmla="*/ 29274 h 1965045"/>
              <a:gd name="connsiteX5" fmla="*/ 1088103 w 2328584"/>
              <a:gd name="connsiteY5" fmla="*/ 29275 h 1965045"/>
              <a:gd name="connsiteX0" fmla="*/ 1088103 w 2328584"/>
              <a:gd name="connsiteY0" fmla="*/ 29275 h 1965045"/>
              <a:gd name="connsiteX1" fmla="*/ 70525 w 2328584"/>
              <a:gd name="connsiteY1" fmla="*/ 1965045 h 1965045"/>
              <a:gd name="connsiteX2" fmla="*/ 0 w 2328584"/>
              <a:gd name="connsiteY2" fmla="*/ 1449479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8" fmla="*/ 1603874 w 2328584"/>
              <a:gd name="connsiteY8" fmla="*/ 1087124 h 1965045"/>
              <a:gd name="connsiteX9" fmla="*/ 1785051 w 2328584"/>
              <a:gd name="connsiteY9" fmla="*/ 1087124 h 1965045"/>
              <a:gd name="connsiteX10" fmla="*/ 906925 w 2328584"/>
              <a:gd name="connsiteY10" fmla="*/ 58 h 19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8584" h="1965045" stroke="0" extrusionOk="0">
                <a:moveTo>
                  <a:pt x="1995028" y="1449479"/>
                </a:moveTo>
                <a:lnTo>
                  <a:pt x="1603874" y="1087124"/>
                </a:lnTo>
                <a:lnTo>
                  <a:pt x="1785051" y="1087124"/>
                </a:lnTo>
                <a:cubicBezTo>
                  <a:pt x="1681662" y="447178"/>
                  <a:pt x="1320481" y="58"/>
                  <a:pt x="906925" y="58"/>
                </a:cubicBezTo>
                <a:lnTo>
                  <a:pt x="1269280" y="58"/>
                </a:lnTo>
                <a:cubicBezTo>
                  <a:pt x="1682836" y="58"/>
                  <a:pt x="2044017" y="447178"/>
                  <a:pt x="2147406" y="1087124"/>
                </a:cubicBezTo>
                <a:lnTo>
                  <a:pt x="2328584" y="1087124"/>
                </a:lnTo>
                <a:lnTo>
                  <a:pt x="1995028" y="1449479"/>
                </a:lnTo>
                <a:close/>
              </a:path>
              <a:path w="2328584" h="1965045" fill="darkenLess" stroke="0" extrusionOk="0">
                <a:moveTo>
                  <a:pt x="1088103" y="29275"/>
                </a:moveTo>
                <a:cubicBezTo>
                  <a:pt x="665749" y="166893"/>
                  <a:pt x="70525" y="1266437"/>
                  <a:pt x="70525" y="1955317"/>
                </a:cubicBezTo>
                <a:lnTo>
                  <a:pt x="0" y="1449479"/>
                </a:lnTo>
                <a:cubicBezTo>
                  <a:pt x="0" y="1148593"/>
                  <a:pt x="58591" y="855165"/>
                  <a:pt x="167647" y="609898"/>
                </a:cubicBezTo>
                <a:cubicBezTo>
                  <a:pt x="375548" y="142327"/>
                  <a:pt x="736425" y="-85315"/>
                  <a:pt x="1088103" y="29274"/>
                </a:cubicBezTo>
                <a:lnTo>
                  <a:pt x="1088103" y="29275"/>
                </a:lnTo>
                <a:close/>
              </a:path>
              <a:path w="2328584" h="1965045" fill="none" extrusionOk="0">
                <a:moveTo>
                  <a:pt x="1088103" y="29275"/>
                </a:moveTo>
                <a:cubicBezTo>
                  <a:pt x="665749" y="166893"/>
                  <a:pt x="70525" y="1276165"/>
                  <a:pt x="70525" y="1965045"/>
                </a:cubicBezTo>
                <a:cubicBezTo>
                  <a:pt x="-50260" y="1965045"/>
                  <a:pt x="120785" y="1449479"/>
                  <a:pt x="0" y="1449479"/>
                </a:cubicBezTo>
                <a:cubicBezTo>
                  <a:pt x="0" y="648986"/>
                  <a:pt x="406044" y="58"/>
                  <a:pt x="906925" y="58"/>
                </a:cubicBezTo>
                <a:lnTo>
                  <a:pt x="1269280" y="58"/>
                </a:lnTo>
                <a:cubicBezTo>
                  <a:pt x="1682836" y="58"/>
                  <a:pt x="2044017" y="447178"/>
                  <a:pt x="2147406" y="1087124"/>
                </a:cubicBezTo>
                <a:lnTo>
                  <a:pt x="2328584" y="1087124"/>
                </a:lnTo>
                <a:lnTo>
                  <a:pt x="1995028" y="1449479"/>
                </a:lnTo>
                <a:lnTo>
                  <a:pt x="1603874" y="1087124"/>
                </a:lnTo>
                <a:lnTo>
                  <a:pt x="1785051" y="1087124"/>
                </a:lnTo>
                <a:cubicBezTo>
                  <a:pt x="1681662" y="447178"/>
                  <a:pt x="1320481" y="58"/>
                  <a:pt x="906925" y="58"/>
                </a:cubicBezTo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6E24C-CFFD-FD2A-9EFB-BE902A3EFE64}"/>
              </a:ext>
            </a:extLst>
          </p:cNvPr>
          <p:cNvSpPr txBox="1"/>
          <p:nvPr/>
        </p:nvSpPr>
        <p:spPr>
          <a:xfrm>
            <a:off x="9316193" y="1814613"/>
            <a:ext cx="2529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Import Lib. Performing </a:t>
            </a:r>
          </a:p>
          <a:p>
            <a:r>
              <a:rPr lang="en-IN" dirty="0"/>
              <a:t>Portal Stemmer Operation</a:t>
            </a:r>
          </a:p>
        </p:txBody>
      </p:sp>
    </p:spTree>
    <p:extLst>
      <p:ext uri="{BB962C8B-B14F-4D97-AF65-F5344CB8AC3E}">
        <p14:creationId xmlns:p14="http://schemas.microsoft.com/office/powerpoint/2010/main" val="364907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68FC-0CBF-585C-6B00-5C09DA68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980" y="162127"/>
            <a:ext cx="10131425" cy="674451"/>
          </a:xfrm>
        </p:spPr>
        <p:txBody>
          <a:bodyPr/>
          <a:lstStyle/>
          <a:p>
            <a:r>
              <a:rPr lang="en-IN" u="sng" dirty="0">
                <a:latin typeface="Bookman Old Style" panose="02050604050505020204" pitchFamily="18" charset="0"/>
              </a:rPr>
              <a:t>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A209D-C231-1E23-853C-FD3999042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710" y="994204"/>
            <a:ext cx="10890115" cy="2228971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solidFill>
                  <a:srgbClr val="D1D5DB"/>
                </a:solidFill>
                <a:effectLst/>
                <a:latin typeface="Bookman Old Style" panose="02050604050505020204" pitchFamily="18" charset="0"/>
              </a:rPr>
              <a:t>Text vectorization is a crucial step in text mining and natural language processing (NLP) that involves converting textual data into numerical representations. </a:t>
            </a:r>
          </a:p>
          <a:p>
            <a:r>
              <a:rPr lang="en-US" sz="2400" b="0" i="0" dirty="0">
                <a:solidFill>
                  <a:srgbClr val="D1D5DB"/>
                </a:solidFill>
                <a:effectLst/>
                <a:latin typeface="Bookman Old Style" panose="02050604050505020204" pitchFamily="18" charset="0"/>
              </a:rPr>
              <a:t>The goal is to transform unstructured text data into a structured format that can be used by machine learning algorithms for analysis and modeling.</a:t>
            </a:r>
            <a:endParaRPr lang="en-IN" sz="2400" dirty="0">
              <a:latin typeface="Bookman Old Style" panose="02050604050505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54F68-2316-A646-B25E-4167E13C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95" y="3222945"/>
            <a:ext cx="10662830" cy="32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1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E815D6-CBA6-7871-034D-84649B18A9F0}"/>
              </a:ext>
            </a:extLst>
          </p:cNvPr>
          <p:cNvSpPr txBox="1"/>
          <p:nvPr/>
        </p:nvSpPr>
        <p:spPr>
          <a:xfrm>
            <a:off x="276225" y="85906"/>
            <a:ext cx="6096000" cy="360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u="sng" dirty="0">
                <a:latin typeface="Bookman Old Style" panose="02050604050505020204" pitchFamily="18" charset="0"/>
              </a:rPr>
              <a:t>Group Members :-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>
                <a:latin typeface="Bookman Old Style" panose="02050604050505020204" pitchFamily="18" charset="0"/>
              </a:rPr>
              <a:t>MR. SURAJ LAXMAN KADAM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>
                <a:latin typeface="Bookman Old Style" panose="02050604050505020204" pitchFamily="18" charset="0"/>
              </a:rPr>
              <a:t>Ms Rashika Anantrao Shrirame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>
                <a:latin typeface="Bookman Old Style" panose="02050604050505020204" pitchFamily="18" charset="0"/>
              </a:rPr>
              <a:t>Arukala Kavya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>
                <a:latin typeface="Bookman Old Style" panose="02050604050505020204" pitchFamily="18" charset="0"/>
              </a:rPr>
              <a:t>Mr . Ronith Sai Gadiraju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>
                <a:latin typeface="Bookman Old Style" panose="02050604050505020204" pitchFamily="18" charset="0"/>
              </a:rPr>
              <a:t>MR.DHARMA TEJA COOLI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>
                <a:latin typeface="Bookman Old Style" panose="02050604050505020204" pitchFamily="18" charset="0"/>
              </a:rPr>
              <a:t>Mr Soorya prasath J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IN" dirty="0">
                <a:latin typeface="Bookman Old Style" panose="02050604050505020204" pitchFamily="18" charset="0"/>
              </a:rPr>
              <a:t>Mr. Kale Tejas Ghansham</a:t>
            </a:r>
          </a:p>
        </p:txBody>
      </p:sp>
    </p:spTree>
    <p:extLst>
      <p:ext uri="{BB962C8B-B14F-4D97-AF65-F5344CB8AC3E}">
        <p14:creationId xmlns:p14="http://schemas.microsoft.com/office/powerpoint/2010/main" val="218860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C6AD-6395-CF7F-928C-B29FA39C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6162"/>
            <a:ext cx="10131425" cy="810638"/>
          </a:xfrm>
        </p:spPr>
        <p:txBody>
          <a:bodyPr/>
          <a:lstStyle/>
          <a:p>
            <a:r>
              <a:rPr lang="en-IN" u="sng" dirty="0">
                <a:latin typeface="Bookman Old Style" panose="02050604050505020204" pitchFamily="18" charset="0"/>
              </a:rPr>
              <a:t>Cosine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EB9C3-3400-681D-BA8F-46B4C3416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066800"/>
            <a:ext cx="11259765" cy="5304817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D1D5DB"/>
                </a:solidFill>
                <a:effectLst/>
                <a:latin typeface="Bookman Old Style" panose="02050604050505020204" pitchFamily="18" charset="0"/>
              </a:rPr>
              <a:t>Cosine similarity is a metric used to measure how similar two vectors are, particularly in the context of text mining and natural language processing. </a:t>
            </a:r>
          </a:p>
          <a:p>
            <a:r>
              <a:rPr lang="en-US" sz="2000" b="0" i="0" dirty="0">
                <a:solidFill>
                  <a:srgbClr val="D1D5DB"/>
                </a:solidFill>
                <a:effectLst/>
                <a:latin typeface="Bookman Old Style" panose="02050604050505020204" pitchFamily="18" charset="0"/>
              </a:rPr>
              <a:t>It calculates the cosine of the angle between two non-zero vectors in an inner product space, which gives a measure of similarity between the vectors. </a:t>
            </a:r>
          </a:p>
          <a:p>
            <a:r>
              <a:rPr lang="en-US" sz="2000" b="0" i="0" dirty="0">
                <a:solidFill>
                  <a:srgbClr val="D1D5DB"/>
                </a:solidFill>
                <a:effectLst/>
                <a:latin typeface="Bookman Old Style" panose="02050604050505020204" pitchFamily="18" charset="0"/>
              </a:rPr>
              <a:t>In the context of text mining, these vectors often represent the frequency or presence of terms (words) in documents.</a:t>
            </a:r>
            <a:endParaRPr lang="en-US" sz="2000" dirty="0">
              <a:solidFill>
                <a:srgbClr val="D1D5DB"/>
              </a:solidFill>
              <a:latin typeface="Bookman Old Style" panose="02050604050505020204" pitchFamily="18" charset="0"/>
            </a:endParaRPr>
          </a:p>
          <a:p>
            <a:r>
              <a:rPr lang="en-US" sz="2000" dirty="0">
                <a:latin typeface="Bookman Old Style" panose="02050604050505020204" pitchFamily="18" charset="0"/>
              </a:rPr>
              <a:t>Similarity is invers of distance range 0 to 1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If similarity is 1 then similarity vector is Similar and similarity is high &amp;</a:t>
            </a:r>
          </a:p>
          <a:p>
            <a:pPr marL="0" indent="0">
              <a:buNone/>
            </a:pPr>
            <a:r>
              <a:rPr lang="en-US" sz="2000" dirty="0">
                <a:latin typeface="Bookman Old Style" panose="02050604050505020204" pitchFamily="18" charset="0"/>
              </a:rPr>
              <a:t>   Similarity is 0 then vector is not similar and less similarity.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0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03B921-1A95-6F05-6197-D5B6D261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8" y="244570"/>
            <a:ext cx="7834039" cy="1874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2623B-587E-9900-C38A-84C71DC4C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975" y="2810722"/>
            <a:ext cx="7940728" cy="3856054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DA617704-6A16-3EE4-B8B7-3B5BB49D0C68}"/>
              </a:ext>
            </a:extLst>
          </p:cNvPr>
          <p:cNvSpPr/>
          <p:nvPr/>
        </p:nvSpPr>
        <p:spPr>
          <a:xfrm>
            <a:off x="8067487" y="423096"/>
            <a:ext cx="1475347" cy="909594"/>
          </a:xfrm>
          <a:custGeom>
            <a:avLst/>
            <a:gdLst>
              <a:gd name="connsiteX0" fmla="*/ 1995028 w 2357383"/>
              <a:gd name="connsiteY0" fmla="*/ 1449421 h 1449421"/>
              <a:gd name="connsiteX1" fmla="*/ 1603874 w 2357383"/>
              <a:gd name="connsiteY1" fmla="*/ 1087066 h 1449421"/>
              <a:gd name="connsiteX2" fmla="*/ 1785051 w 2357383"/>
              <a:gd name="connsiteY2" fmla="*/ 1087066 h 1449421"/>
              <a:gd name="connsiteX3" fmla="*/ 906925 w 2357383"/>
              <a:gd name="connsiteY3" fmla="*/ 0 h 1449421"/>
              <a:gd name="connsiteX4" fmla="*/ 1269280 w 2357383"/>
              <a:gd name="connsiteY4" fmla="*/ 0 h 1449421"/>
              <a:gd name="connsiteX5" fmla="*/ 2147406 w 2357383"/>
              <a:gd name="connsiteY5" fmla="*/ 1087066 h 1449421"/>
              <a:gd name="connsiteX6" fmla="*/ 2328584 w 2357383"/>
              <a:gd name="connsiteY6" fmla="*/ 1087066 h 1449421"/>
              <a:gd name="connsiteX7" fmla="*/ 1995028 w 2357383"/>
              <a:gd name="connsiteY7" fmla="*/ 1449421 h 1449421"/>
              <a:gd name="connsiteX0" fmla="*/ 1088103 w 2357383"/>
              <a:gd name="connsiteY0" fmla="*/ 29217 h 1449421"/>
              <a:gd name="connsiteX1" fmla="*/ 362355 w 2357383"/>
              <a:gd name="connsiteY1" fmla="*/ 1449421 h 1449421"/>
              <a:gd name="connsiteX2" fmla="*/ 0 w 2357383"/>
              <a:gd name="connsiteY2" fmla="*/ 1449421 h 1449421"/>
              <a:gd name="connsiteX3" fmla="*/ 167647 w 2357383"/>
              <a:gd name="connsiteY3" fmla="*/ 609840 h 1449421"/>
              <a:gd name="connsiteX4" fmla="*/ 1088103 w 2357383"/>
              <a:gd name="connsiteY4" fmla="*/ 29216 h 1449421"/>
              <a:gd name="connsiteX5" fmla="*/ 1088103 w 2357383"/>
              <a:gd name="connsiteY5" fmla="*/ 29217 h 1449421"/>
              <a:gd name="connsiteX0" fmla="*/ 1088103 w 2357383"/>
              <a:gd name="connsiteY0" fmla="*/ 29217 h 1449421"/>
              <a:gd name="connsiteX1" fmla="*/ 362355 w 2357383"/>
              <a:gd name="connsiteY1" fmla="*/ 1449421 h 1449421"/>
              <a:gd name="connsiteX2" fmla="*/ 0 w 2357383"/>
              <a:gd name="connsiteY2" fmla="*/ 1449421 h 1449421"/>
              <a:gd name="connsiteX3" fmla="*/ 906925 w 2357383"/>
              <a:gd name="connsiteY3" fmla="*/ 0 h 1449421"/>
              <a:gd name="connsiteX4" fmla="*/ 1269280 w 2357383"/>
              <a:gd name="connsiteY4" fmla="*/ 0 h 1449421"/>
              <a:gd name="connsiteX5" fmla="*/ 2147406 w 2357383"/>
              <a:gd name="connsiteY5" fmla="*/ 1087066 h 1449421"/>
              <a:gd name="connsiteX6" fmla="*/ 2328584 w 2357383"/>
              <a:gd name="connsiteY6" fmla="*/ 1087066 h 1449421"/>
              <a:gd name="connsiteX7" fmla="*/ 1995028 w 2357383"/>
              <a:gd name="connsiteY7" fmla="*/ 1449421 h 1449421"/>
              <a:gd name="connsiteX8" fmla="*/ 1603874 w 2357383"/>
              <a:gd name="connsiteY8" fmla="*/ 1087066 h 1449421"/>
              <a:gd name="connsiteX9" fmla="*/ 1785051 w 2357383"/>
              <a:gd name="connsiteY9" fmla="*/ 1087066 h 1449421"/>
              <a:gd name="connsiteX10" fmla="*/ 906925 w 2357383"/>
              <a:gd name="connsiteY10" fmla="*/ 0 h 1449421"/>
              <a:gd name="connsiteX0" fmla="*/ 1995028 w 2328584"/>
              <a:gd name="connsiteY0" fmla="*/ 1449479 h 1965045"/>
              <a:gd name="connsiteX1" fmla="*/ 1603874 w 2328584"/>
              <a:gd name="connsiteY1" fmla="*/ 1087124 h 1965045"/>
              <a:gd name="connsiteX2" fmla="*/ 1785051 w 2328584"/>
              <a:gd name="connsiteY2" fmla="*/ 1087124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0" fmla="*/ 1088103 w 2328584"/>
              <a:gd name="connsiteY0" fmla="*/ 29275 h 1965045"/>
              <a:gd name="connsiteX1" fmla="*/ 362355 w 2328584"/>
              <a:gd name="connsiteY1" fmla="*/ 1449479 h 1965045"/>
              <a:gd name="connsiteX2" fmla="*/ 0 w 2328584"/>
              <a:gd name="connsiteY2" fmla="*/ 1449479 h 1965045"/>
              <a:gd name="connsiteX3" fmla="*/ 167647 w 2328584"/>
              <a:gd name="connsiteY3" fmla="*/ 609898 h 1965045"/>
              <a:gd name="connsiteX4" fmla="*/ 1088103 w 2328584"/>
              <a:gd name="connsiteY4" fmla="*/ 29274 h 1965045"/>
              <a:gd name="connsiteX5" fmla="*/ 1088103 w 2328584"/>
              <a:gd name="connsiteY5" fmla="*/ 29275 h 1965045"/>
              <a:gd name="connsiteX0" fmla="*/ 1088103 w 2328584"/>
              <a:gd name="connsiteY0" fmla="*/ 29275 h 1965045"/>
              <a:gd name="connsiteX1" fmla="*/ 70525 w 2328584"/>
              <a:gd name="connsiteY1" fmla="*/ 1965045 h 1965045"/>
              <a:gd name="connsiteX2" fmla="*/ 0 w 2328584"/>
              <a:gd name="connsiteY2" fmla="*/ 1449479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8" fmla="*/ 1603874 w 2328584"/>
              <a:gd name="connsiteY8" fmla="*/ 1087124 h 1965045"/>
              <a:gd name="connsiteX9" fmla="*/ 1785051 w 2328584"/>
              <a:gd name="connsiteY9" fmla="*/ 1087124 h 1965045"/>
              <a:gd name="connsiteX10" fmla="*/ 906925 w 2328584"/>
              <a:gd name="connsiteY10" fmla="*/ 58 h 1965045"/>
              <a:gd name="connsiteX0" fmla="*/ 1995028 w 2328584"/>
              <a:gd name="connsiteY0" fmla="*/ 1449479 h 1965045"/>
              <a:gd name="connsiteX1" fmla="*/ 1603874 w 2328584"/>
              <a:gd name="connsiteY1" fmla="*/ 1087124 h 1965045"/>
              <a:gd name="connsiteX2" fmla="*/ 1785051 w 2328584"/>
              <a:gd name="connsiteY2" fmla="*/ 1087124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0" fmla="*/ 1088103 w 2328584"/>
              <a:gd name="connsiteY0" fmla="*/ 29275 h 1965045"/>
              <a:gd name="connsiteX1" fmla="*/ 70525 w 2328584"/>
              <a:gd name="connsiteY1" fmla="*/ 1955317 h 1965045"/>
              <a:gd name="connsiteX2" fmla="*/ 0 w 2328584"/>
              <a:gd name="connsiteY2" fmla="*/ 1449479 h 1965045"/>
              <a:gd name="connsiteX3" fmla="*/ 167647 w 2328584"/>
              <a:gd name="connsiteY3" fmla="*/ 609898 h 1965045"/>
              <a:gd name="connsiteX4" fmla="*/ 1088103 w 2328584"/>
              <a:gd name="connsiteY4" fmla="*/ 29274 h 1965045"/>
              <a:gd name="connsiteX5" fmla="*/ 1088103 w 2328584"/>
              <a:gd name="connsiteY5" fmla="*/ 29275 h 1965045"/>
              <a:gd name="connsiteX0" fmla="*/ 1088103 w 2328584"/>
              <a:gd name="connsiteY0" fmla="*/ 29275 h 1965045"/>
              <a:gd name="connsiteX1" fmla="*/ 70525 w 2328584"/>
              <a:gd name="connsiteY1" fmla="*/ 1965045 h 1965045"/>
              <a:gd name="connsiteX2" fmla="*/ 0 w 2328584"/>
              <a:gd name="connsiteY2" fmla="*/ 1449479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8" fmla="*/ 1603874 w 2328584"/>
              <a:gd name="connsiteY8" fmla="*/ 1087124 h 1965045"/>
              <a:gd name="connsiteX9" fmla="*/ 1785051 w 2328584"/>
              <a:gd name="connsiteY9" fmla="*/ 1087124 h 1965045"/>
              <a:gd name="connsiteX10" fmla="*/ 906925 w 2328584"/>
              <a:gd name="connsiteY10" fmla="*/ 58 h 19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8584" h="1965045" stroke="0" extrusionOk="0">
                <a:moveTo>
                  <a:pt x="1995028" y="1449479"/>
                </a:moveTo>
                <a:lnTo>
                  <a:pt x="1603874" y="1087124"/>
                </a:lnTo>
                <a:lnTo>
                  <a:pt x="1785051" y="1087124"/>
                </a:lnTo>
                <a:cubicBezTo>
                  <a:pt x="1681662" y="447178"/>
                  <a:pt x="1320481" y="58"/>
                  <a:pt x="906925" y="58"/>
                </a:cubicBezTo>
                <a:lnTo>
                  <a:pt x="1269280" y="58"/>
                </a:lnTo>
                <a:cubicBezTo>
                  <a:pt x="1682836" y="58"/>
                  <a:pt x="2044017" y="447178"/>
                  <a:pt x="2147406" y="1087124"/>
                </a:cubicBezTo>
                <a:lnTo>
                  <a:pt x="2328584" y="1087124"/>
                </a:lnTo>
                <a:lnTo>
                  <a:pt x="1995028" y="1449479"/>
                </a:lnTo>
                <a:close/>
              </a:path>
              <a:path w="2328584" h="1965045" fill="darkenLess" stroke="0" extrusionOk="0">
                <a:moveTo>
                  <a:pt x="1088103" y="29275"/>
                </a:moveTo>
                <a:cubicBezTo>
                  <a:pt x="665749" y="166893"/>
                  <a:pt x="70525" y="1266437"/>
                  <a:pt x="70525" y="1955317"/>
                </a:cubicBezTo>
                <a:lnTo>
                  <a:pt x="0" y="1449479"/>
                </a:lnTo>
                <a:cubicBezTo>
                  <a:pt x="0" y="1148593"/>
                  <a:pt x="58591" y="855165"/>
                  <a:pt x="167647" y="609898"/>
                </a:cubicBezTo>
                <a:cubicBezTo>
                  <a:pt x="375548" y="142327"/>
                  <a:pt x="736425" y="-85315"/>
                  <a:pt x="1088103" y="29274"/>
                </a:cubicBezTo>
                <a:lnTo>
                  <a:pt x="1088103" y="29275"/>
                </a:lnTo>
                <a:close/>
              </a:path>
              <a:path w="2328584" h="1965045" fill="none" extrusionOk="0">
                <a:moveTo>
                  <a:pt x="1088103" y="29275"/>
                </a:moveTo>
                <a:cubicBezTo>
                  <a:pt x="665749" y="166893"/>
                  <a:pt x="70525" y="1276165"/>
                  <a:pt x="70525" y="1965045"/>
                </a:cubicBezTo>
                <a:cubicBezTo>
                  <a:pt x="-50260" y="1965045"/>
                  <a:pt x="120785" y="1449479"/>
                  <a:pt x="0" y="1449479"/>
                </a:cubicBezTo>
                <a:cubicBezTo>
                  <a:pt x="0" y="648986"/>
                  <a:pt x="406044" y="58"/>
                  <a:pt x="906925" y="58"/>
                </a:cubicBezTo>
                <a:lnTo>
                  <a:pt x="1269280" y="58"/>
                </a:lnTo>
                <a:cubicBezTo>
                  <a:pt x="1682836" y="58"/>
                  <a:pt x="2044017" y="447178"/>
                  <a:pt x="2147406" y="1087124"/>
                </a:cubicBezTo>
                <a:lnTo>
                  <a:pt x="2328584" y="1087124"/>
                </a:lnTo>
                <a:lnTo>
                  <a:pt x="1995028" y="1449479"/>
                </a:lnTo>
                <a:lnTo>
                  <a:pt x="1603874" y="1087124"/>
                </a:lnTo>
                <a:lnTo>
                  <a:pt x="1785051" y="1087124"/>
                </a:lnTo>
                <a:cubicBezTo>
                  <a:pt x="1681662" y="447178"/>
                  <a:pt x="1320481" y="58"/>
                  <a:pt x="906925" y="58"/>
                </a:cubicBezTo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9B1CA-DB5F-C23D-F1C8-3612E72DFC17}"/>
              </a:ext>
            </a:extLst>
          </p:cNvPr>
          <p:cNvSpPr txBox="1"/>
          <p:nvPr/>
        </p:nvSpPr>
        <p:spPr>
          <a:xfrm>
            <a:off x="8579796" y="1112842"/>
            <a:ext cx="321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Using Cosine Similarity Convert </a:t>
            </a:r>
          </a:p>
          <a:p>
            <a:r>
              <a:rPr lang="en-IN" dirty="0"/>
              <a:t>Categorical Column in Numerical Column.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7DDE6-EAFB-AF2D-ABE3-0C49F93689E9}"/>
              </a:ext>
            </a:extLst>
          </p:cNvPr>
          <p:cNvSpPr txBox="1"/>
          <p:nvPr/>
        </p:nvSpPr>
        <p:spPr>
          <a:xfrm>
            <a:off x="757544" y="4242726"/>
            <a:ext cx="321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 a Recommended Function for finding out the Top Recommended movie.</a:t>
            </a:r>
          </a:p>
        </p:txBody>
      </p:sp>
      <p:sp>
        <p:nvSpPr>
          <p:cNvPr id="12" name="Arrow: Curved Down 7">
            <a:extLst>
              <a:ext uri="{FF2B5EF4-FFF2-40B4-BE49-F238E27FC236}">
                <a16:creationId xmlns:a16="http://schemas.microsoft.com/office/drawing/2014/main" id="{6081F7E9-6FF6-768D-166F-1219FD7ABA2D}"/>
              </a:ext>
            </a:extLst>
          </p:cNvPr>
          <p:cNvSpPr/>
          <p:nvPr/>
        </p:nvSpPr>
        <p:spPr>
          <a:xfrm rot="11424316">
            <a:off x="2432618" y="5059948"/>
            <a:ext cx="1475347" cy="909594"/>
          </a:xfrm>
          <a:custGeom>
            <a:avLst/>
            <a:gdLst>
              <a:gd name="connsiteX0" fmla="*/ 1995028 w 2357383"/>
              <a:gd name="connsiteY0" fmla="*/ 1449421 h 1449421"/>
              <a:gd name="connsiteX1" fmla="*/ 1603874 w 2357383"/>
              <a:gd name="connsiteY1" fmla="*/ 1087066 h 1449421"/>
              <a:gd name="connsiteX2" fmla="*/ 1785051 w 2357383"/>
              <a:gd name="connsiteY2" fmla="*/ 1087066 h 1449421"/>
              <a:gd name="connsiteX3" fmla="*/ 906925 w 2357383"/>
              <a:gd name="connsiteY3" fmla="*/ 0 h 1449421"/>
              <a:gd name="connsiteX4" fmla="*/ 1269280 w 2357383"/>
              <a:gd name="connsiteY4" fmla="*/ 0 h 1449421"/>
              <a:gd name="connsiteX5" fmla="*/ 2147406 w 2357383"/>
              <a:gd name="connsiteY5" fmla="*/ 1087066 h 1449421"/>
              <a:gd name="connsiteX6" fmla="*/ 2328584 w 2357383"/>
              <a:gd name="connsiteY6" fmla="*/ 1087066 h 1449421"/>
              <a:gd name="connsiteX7" fmla="*/ 1995028 w 2357383"/>
              <a:gd name="connsiteY7" fmla="*/ 1449421 h 1449421"/>
              <a:gd name="connsiteX0" fmla="*/ 1088103 w 2357383"/>
              <a:gd name="connsiteY0" fmla="*/ 29217 h 1449421"/>
              <a:gd name="connsiteX1" fmla="*/ 362355 w 2357383"/>
              <a:gd name="connsiteY1" fmla="*/ 1449421 h 1449421"/>
              <a:gd name="connsiteX2" fmla="*/ 0 w 2357383"/>
              <a:gd name="connsiteY2" fmla="*/ 1449421 h 1449421"/>
              <a:gd name="connsiteX3" fmla="*/ 167647 w 2357383"/>
              <a:gd name="connsiteY3" fmla="*/ 609840 h 1449421"/>
              <a:gd name="connsiteX4" fmla="*/ 1088103 w 2357383"/>
              <a:gd name="connsiteY4" fmla="*/ 29216 h 1449421"/>
              <a:gd name="connsiteX5" fmla="*/ 1088103 w 2357383"/>
              <a:gd name="connsiteY5" fmla="*/ 29217 h 1449421"/>
              <a:gd name="connsiteX0" fmla="*/ 1088103 w 2357383"/>
              <a:gd name="connsiteY0" fmla="*/ 29217 h 1449421"/>
              <a:gd name="connsiteX1" fmla="*/ 362355 w 2357383"/>
              <a:gd name="connsiteY1" fmla="*/ 1449421 h 1449421"/>
              <a:gd name="connsiteX2" fmla="*/ 0 w 2357383"/>
              <a:gd name="connsiteY2" fmla="*/ 1449421 h 1449421"/>
              <a:gd name="connsiteX3" fmla="*/ 906925 w 2357383"/>
              <a:gd name="connsiteY3" fmla="*/ 0 h 1449421"/>
              <a:gd name="connsiteX4" fmla="*/ 1269280 w 2357383"/>
              <a:gd name="connsiteY4" fmla="*/ 0 h 1449421"/>
              <a:gd name="connsiteX5" fmla="*/ 2147406 w 2357383"/>
              <a:gd name="connsiteY5" fmla="*/ 1087066 h 1449421"/>
              <a:gd name="connsiteX6" fmla="*/ 2328584 w 2357383"/>
              <a:gd name="connsiteY6" fmla="*/ 1087066 h 1449421"/>
              <a:gd name="connsiteX7" fmla="*/ 1995028 w 2357383"/>
              <a:gd name="connsiteY7" fmla="*/ 1449421 h 1449421"/>
              <a:gd name="connsiteX8" fmla="*/ 1603874 w 2357383"/>
              <a:gd name="connsiteY8" fmla="*/ 1087066 h 1449421"/>
              <a:gd name="connsiteX9" fmla="*/ 1785051 w 2357383"/>
              <a:gd name="connsiteY9" fmla="*/ 1087066 h 1449421"/>
              <a:gd name="connsiteX10" fmla="*/ 906925 w 2357383"/>
              <a:gd name="connsiteY10" fmla="*/ 0 h 1449421"/>
              <a:gd name="connsiteX0" fmla="*/ 1995028 w 2328584"/>
              <a:gd name="connsiteY0" fmla="*/ 1449479 h 1965045"/>
              <a:gd name="connsiteX1" fmla="*/ 1603874 w 2328584"/>
              <a:gd name="connsiteY1" fmla="*/ 1087124 h 1965045"/>
              <a:gd name="connsiteX2" fmla="*/ 1785051 w 2328584"/>
              <a:gd name="connsiteY2" fmla="*/ 1087124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0" fmla="*/ 1088103 w 2328584"/>
              <a:gd name="connsiteY0" fmla="*/ 29275 h 1965045"/>
              <a:gd name="connsiteX1" fmla="*/ 362355 w 2328584"/>
              <a:gd name="connsiteY1" fmla="*/ 1449479 h 1965045"/>
              <a:gd name="connsiteX2" fmla="*/ 0 w 2328584"/>
              <a:gd name="connsiteY2" fmla="*/ 1449479 h 1965045"/>
              <a:gd name="connsiteX3" fmla="*/ 167647 w 2328584"/>
              <a:gd name="connsiteY3" fmla="*/ 609898 h 1965045"/>
              <a:gd name="connsiteX4" fmla="*/ 1088103 w 2328584"/>
              <a:gd name="connsiteY4" fmla="*/ 29274 h 1965045"/>
              <a:gd name="connsiteX5" fmla="*/ 1088103 w 2328584"/>
              <a:gd name="connsiteY5" fmla="*/ 29275 h 1965045"/>
              <a:gd name="connsiteX0" fmla="*/ 1088103 w 2328584"/>
              <a:gd name="connsiteY0" fmla="*/ 29275 h 1965045"/>
              <a:gd name="connsiteX1" fmla="*/ 70525 w 2328584"/>
              <a:gd name="connsiteY1" fmla="*/ 1965045 h 1965045"/>
              <a:gd name="connsiteX2" fmla="*/ 0 w 2328584"/>
              <a:gd name="connsiteY2" fmla="*/ 1449479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8" fmla="*/ 1603874 w 2328584"/>
              <a:gd name="connsiteY8" fmla="*/ 1087124 h 1965045"/>
              <a:gd name="connsiteX9" fmla="*/ 1785051 w 2328584"/>
              <a:gd name="connsiteY9" fmla="*/ 1087124 h 1965045"/>
              <a:gd name="connsiteX10" fmla="*/ 906925 w 2328584"/>
              <a:gd name="connsiteY10" fmla="*/ 58 h 1965045"/>
              <a:gd name="connsiteX0" fmla="*/ 1995028 w 2328584"/>
              <a:gd name="connsiteY0" fmla="*/ 1449479 h 1965045"/>
              <a:gd name="connsiteX1" fmla="*/ 1603874 w 2328584"/>
              <a:gd name="connsiteY1" fmla="*/ 1087124 h 1965045"/>
              <a:gd name="connsiteX2" fmla="*/ 1785051 w 2328584"/>
              <a:gd name="connsiteY2" fmla="*/ 1087124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0" fmla="*/ 1088103 w 2328584"/>
              <a:gd name="connsiteY0" fmla="*/ 29275 h 1965045"/>
              <a:gd name="connsiteX1" fmla="*/ 70525 w 2328584"/>
              <a:gd name="connsiteY1" fmla="*/ 1955317 h 1965045"/>
              <a:gd name="connsiteX2" fmla="*/ 0 w 2328584"/>
              <a:gd name="connsiteY2" fmla="*/ 1449479 h 1965045"/>
              <a:gd name="connsiteX3" fmla="*/ 167647 w 2328584"/>
              <a:gd name="connsiteY3" fmla="*/ 609898 h 1965045"/>
              <a:gd name="connsiteX4" fmla="*/ 1088103 w 2328584"/>
              <a:gd name="connsiteY4" fmla="*/ 29274 h 1965045"/>
              <a:gd name="connsiteX5" fmla="*/ 1088103 w 2328584"/>
              <a:gd name="connsiteY5" fmla="*/ 29275 h 1965045"/>
              <a:gd name="connsiteX0" fmla="*/ 1088103 w 2328584"/>
              <a:gd name="connsiteY0" fmla="*/ 29275 h 1965045"/>
              <a:gd name="connsiteX1" fmla="*/ 70525 w 2328584"/>
              <a:gd name="connsiteY1" fmla="*/ 1965045 h 1965045"/>
              <a:gd name="connsiteX2" fmla="*/ 0 w 2328584"/>
              <a:gd name="connsiteY2" fmla="*/ 1449479 h 1965045"/>
              <a:gd name="connsiteX3" fmla="*/ 906925 w 2328584"/>
              <a:gd name="connsiteY3" fmla="*/ 58 h 1965045"/>
              <a:gd name="connsiteX4" fmla="*/ 1269280 w 2328584"/>
              <a:gd name="connsiteY4" fmla="*/ 58 h 1965045"/>
              <a:gd name="connsiteX5" fmla="*/ 2147406 w 2328584"/>
              <a:gd name="connsiteY5" fmla="*/ 1087124 h 1965045"/>
              <a:gd name="connsiteX6" fmla="*/ 2328584 w 2328584"/>
              <a:gd name="connsiteY6" fmla="*/ 1087124 h 1965045"/>
              <a:gd name="connsiteX7" fmla="*/ 1995028 w 2328584"/>
              <a:gd name="connsiteY7" fmla="*/ 1449479 h 1965045"/>
              <a:gd name="connsiteX8" fmla="*/ 1603874 w 2328584"/>
              <a:gd name="connsiteY8" fmla="*/ 1087124 h 1965045"/>
              <a:gd name="connsiteX9" fmla="*/ 1785051 w 2328584"/>
              <a:gd name="connsiteY9" fmla="*/ 1087124 h 1965045"/>
              <a:gd name="connsiteX10" fmla="*/ 906925 w 2328584"/>
              <a:gd name="connsiteY10" fmla="*/ 58 h 19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8584" h="1965045" stroke="0" extrusionOk="0">
                <a:moveTo>
                  <a:pt x="1995028" y="1449479"/>
                </a:moveTo>
                <a:lnTo>
                  <a:pt x="1603874" y="1087124"/>
                </a:lnTo>
                <a:lnTo>
                  <a:pt x="1785051" y="1087124"/>
                </a:lnTo>
                <a:cubicBezTo>
                  <a:pt x="1681662" y="447178"/>
                  <a:pt x="1320481" y="58"/>
                  <a:pt x="906925" y="58"/>
                </a:cubicBezTo>
                <a:lnTo>
                  <a:pt x="1269280" y="58"/>
                </a:lnTo>
                <a:cubicBezTo>
                  <a:pt x="1682836" y="58"/>
                  <a:pt x="2044017" y="447178"/>
                  <a:pt x="2147406" y="1087124"/>
                </a:cubicBezTo>
                <a:lnTo>
                  <a:pt x="2328584" y="1087124"/>
                </a:lnTo>
                <a:lnTo>
                  <a:pt x="1995028" y="1449479"/>
                </a:lnTo>
                <a:close/>
              </a:path>
              <a:path w="2328584" h="1965045" fill="darkenLess" stroke="0" extrusionOk="0">
                <a:moveTo>
                  <a:pt x="1088103" y="29275"/>
                </a:moveTo>
                <a:cubicBezTo>
                  <a:pt x="665749" y="166893"/>
                  <a:pt x="70525" y="1266437"/>
                  <a:pt x="70525" y="1955317"/>
                </a:cubicBezTo>
                <a:lnTo>
                  <a:pt x="0" y="1449479"/>
                </a:lnTo>
                <a:cubicBezTo>
                  <a:pt x="0" y="1148593"/>
                  <a:pt x="58591" y="855165"/>
                  <a:pt x="167647" y="609898"/>
                </a:cubicBezTo>
                <a:cubicBezTo>
                  <a:pt x="375548" y="142327"/>
                  <a:pt x="736425" y="-85315"/>
                  <a:pt x="1088103" y="29274"/>
                </a:cubicBezTo>
                <a:lnTo>
                  <a:pt x="1088103" y="29275"/>
                </a:lnTo>
                <a:close/>
              </a:path>
              <a:path w="2328584" h="1965045" fill="none" extrusionOk="0">
                <a:moveTo>
                  <a:pt x="1088103" y="29275"/>
                </a:moveTo>
                <a:cubicBezTo>
                  <a:pt x="665749" y="166893"/>
                  <a:pt x="70525" y="1276165"/>
                  <a:pt x="70525" y="1965045"/>
                </a:cubicBezTo>
                <a:cubicBezTo>
                  <a:pt x="-50260" y="1965045"/>
                  <a:pt x="120785" y="1449479"/>
                  <a:pt x="0" y="1449479"/>
                </a:cubicBezTo>
                <a:cubicBezTo>
                  <a:pt x="0" y="648986"/>
                  <a:pt x="406044" y="58"/>
                  <a:pt x="906925" y="58"/>
                </a:cubicBezTo>
                <a:lnTo>
                  <a:pt x="1269280" y="58"/>
                </a:lnTo>
                <a:cubicBezTo>
                  <a:pt x="1682836" y="58"/>
                  <a:pt x="2044017" y="447178"/>
                  <a:pt x="2147406" y="1087124"/>
                </a:cubicBezTo>
                <a:lnTo>
                  <a:pt x="2328584" y="1087124"/>
                </a:lnTo>
                <a:lnTo>
                  <a:pt x="1995028" y="1449479"/>
                </a:lnTo>
                <a:lnTo>
                  <a:pt x="1603874" y="1087124"/>
                </a:lnTo>
                <a:lnTo>
                  <a:pt x="1785051" y="1087124"/>
                </a:lnTo>
                <a:cubicBezTo>
                  <a:pt x="1681662" y="447178"/>
                  <a:pt x="1320481" y="58"/>
                  <a:pt x="906925" y="58"/>
                </a:cubicBezTo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4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AD9C-E951-113B-77C1-45BEBAD6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95072"/>
            <a:ext cx="10131425" cy="531779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Deployment</a:t>
            </a:r>
          </a:p>
        </p:txBody>
      </p:sp>
      <p:pic>
        <p:nvPicPr>
          <p:cNvPr id="4" name="WhatsApp Video 2024-01-18 at 18.57.47_432dd55e">
            <a:hlinkClick r:id="" action="ppaction://media"/>
            <a:extLst>
              <a:ext uri="{FF2B5EF4-FFF2-40B4-BE49-F238E27FC236}">
                <a16:creationId xmlns:a16="http://schemas.microsoft.com/office/drawing/2014/main" id="{11B6C9DA-D827-79FF-A3EC-128D48F37E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774" y="953729"/>
            <a:ext cx="11336594" cy="57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704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A093-917B-6989-215E-C4FB51BB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0494"/>
            <a:ext cx="10131425" cy="693906"/>
          </a:xfrm>
        </p:spPr>
        <p:txBody>
          <a:bodyPr/>
          <a:lstStyle/>
          <a:p>
            <a:r>
              <a:rPr lang="en-IN" dirty="0">
                <a:latin typeface="Bookman Old Style" panose="02050604050505020204" pitchFamily="18" charset="0"/>
              </a:rPr>
              <a:t>Conclusion :-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A92E-A64D-2CA8-718D-7AEF4475E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47865"/>
            <a:ext cx="10131425" cy="4643336"/>
          </a:xfrm>
        </p:spPr>
        <p:txBody>
          <a:bodyPr/>
          <a:lstStyle/>
          <a:p>
            <a:r>
              <a:rPr lang="en-US" sz="2800" b="0" i="0" dirty="0">
                <a:effectLst/>
                <a:latin typeface="Bookman Old Style" panose="02050604050505020204" pitchFamily="18" charset="0"/>
              </a:rPr>
              <a:t>Throughout the project, sharing ideas and working together to solve challenges and finally we create movie recommendation system </a:t>
            </a:r>
            <a:r>
              <a:rPr lang="en-IN" sz="2800" dirty="0">
                <a:latin typeface="Bookman Old Style" panose="02050604050505020204" pitchFamily="18" charset="0"/>
              </a:rPr>
              <a:t>which attempts to predict the Preferences of a user, and make a top 5 suggestion based on this preferences.</a:t>
            </a:r>
          </a:p>
          <a:p>
            <a:pPr marL="0" indent="0">
              <a:buNone/>
            </a:pPr>
            <a:endParaRPr lang="en-IN" sz="2800" dirty="0">
              <a:latin typeface="Bookman Old Style" panose="020506040505050202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0654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0149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DF28-56D3-BC3A-3EFC-C9C0AD09B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7176"/>
            <a:ext cx="11372849" cy="704850"/>
          </a:xfrm>
        </p:spPr>
        <p:txBody>
          <a:bodyPr/>
          <a:lstStyle/>
          <a:p>
            <a:r>
              <a:rPr lang="en-IN" u="sng" dirty="0">
                <a:latin typeface="Bookman Old Style" panose="02050604050505020204" pitchFamily="18" charset="0"/>
              </a:rPr>
              <a:t>Concept use in project</a:t>
            </a:r>
            <a:r>
              <a:rPr lang="en-IN" dirty="0">
                <a:latin typeface="Bookman Old Style" panose="02050604050505020204" pitchFamily="18" charset="0"/>
              </a:rPr>
              <a:t> -&gt;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5BD5-5012-18E1-C274-8E8052E0F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2009776"/>
            <a:ext cx="5429249" cy="280034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arenR"/>
            </a:pPr>
            <a:r>
              <a:rPr lang="en-IN" sz="3200" dirty="0">
                <a:latin typeface="Bookman Old Style" panose="02050604050505020204" pitchFamily="18" charset="0"/>
              </a:rPr>
              <a:t>Introduction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3200" dirty="0">
                <a:latin typeface="Bookman Old Style" panose="02050604050505020204" pitchFamily="18" charset="0"/>
              </a:rPr>
              <a:t>Machine Learning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3200" dirty="0">
                <a:latin typeface="Bookman Old Style" panose="02050604050505020204" pitchFamily="18" charset="0"/>
              </a:rPr>
              <a:t>Vectorization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3200" dirty="0">
                <a:latin typeface="Bookman Old Style" panose="02050604050505020204" pitchFamily="18" charset="0"/>
              </a:rPr>
              <a:t>Cosine Similarity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3200" dirty="0">
                <a:latin typeface="Bookman Old Style" panose="02050604050505020204" pitchFamily="18" charset="0"/>
              </a:rPr>
              <a:t>Conclusion &amp; 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E2C68-F2F8-23ED-4385-5F3E3529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1114425"/>
            <a:ext cx="5949859" cy="4019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2525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5ABE-7BF3-B814-95C9-A45F3D6F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933450"/>
          </a:xfrm>
        </p:spPr>
        <p:txBody>
          <a:bodyPr/>
          <a:lstStyle/>
          <a:p>
            <a:r>
              <a:rPr lang="en-IN" u="sng" dirty="0">
                <a:latin typeface="Bookman Old Style" panose="020506040505050202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1CC66-F14F-2CB5-D856-6FD3F55B6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52651"/>
            <a:ext cx="10131425" cy="42481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IN" sz="2800" dirty="0">
                <a:latin typeface="Bookman Old Style" panose="02050604050505020204" pitchFamily="18" charset="0"/>
              </a:rPr>
              <a:t>A Recommended System is a type of information Filtering System which attempts to predict the Preferences of a user, and make a top 5 suggestion based on this preferences.</a:t>
            </a:r>
          </a:p>
          <a:p>
            <a:pPr marL="0" indent="0">
              <a:buNone/>
            </a:pPr>
            <a:endParaRPr lang="en-IN" sz="28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IN" sz="28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IN" sz="28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IN" sz="2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06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DA15-E9DD-A5C6-3A18-CF1C553C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latin typeface="Bookman Old Style" panose="02050604050505020204" pitchFamily="18" charset="0"/>
              </a:rPr>
              <a:t>Methodology</a:t>
            </a:r>
            <a:r>
              <a:rPr lang="en-IN" dirty="0">
                <a:latin typeface="Bookman Old Style" panose="02050604050505020204" pitchFamily="18" charset="0"/>
              </a:rPr>
              <a:t> :-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1C7B-E06D-7EF7-EC0B-D3DCFC71D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IN" sz="2400" u="sng" dirty="0">
                <a:latin typeface="Bookman Old Style" panose="02050604050505020204" pitchFamily="18" charset="0"/>
              </a:rPr>
              <a:t>Content Based</a:t>
            </a:r>
            <a:r>
              <a:rPr lang="en-IN" sz="2400" dirty="0">
                <a:latin typeface="Bookman Old Style" panose="02050604050505020204" pitchFamily="18" charset="0"/>
              </a:rPr>
              <a:t> :- </a:t>
            </a:r>
          </a:p>
          <a:p>
            <a:pPr marL="457200" lvl="1" indent="0">
              <a:buNone/>
            </a:pPr>
            <a:r>
              <a:rPr lang="en-IN" sz="2200" dirty="0">
                <a:latin typeface="Bookman Old Style" panose="02050604050505020204" pitchFamily="18" charset="0"/>
              </a:rPr>
              <a:t>The Recommendation System recommends other movie which are similar to that of selected movie.</a:t>
            </a:r>
          </a:p>
          <a:p>
            <a:pPr marL="0" indent="0">
              <a:buNone/>
            </a:pPr>
            <a:endParaRPr lang="en-IN" sz="2400" dirty="0">
              <a:latin typeface="Bookman Old Style" panose="02050604050505020204" pitchFamily="18" charset="0"/>
            </a:endParaRPr>
          </a:p>
          <a:p>
            <a:pPr marL="365125" lvl="7" indent="-365125">
              <a:buNone/>
            </a:pPr>
            <a:r>
              <a:rPr lang="en-IN" sz="2400" dirty="0">
                <a:latin typeface="Bookman Old Style" panose="02050604050505020204" pitchFamily="18" charset="0"/>
              </a:rPr>
              <a:t>2) </a:t>
            </a:r>
            <a:r>
              <a:rPr lang="en-IN" sz="2400" u="sng" dirty="0">
                <a:latin typeface="Bookman Old Style" panose="02050604050505020204" pitchFamily="18" charset="0"/>
              </a:rPr>
              <a:t>Collaborative Filtering</a:t>
            </a:r>
            <a:r>
              <a:rPr lang="en-IN" sz="2400" dirty="0">
                <a:latin typeface="Bookman Old Style" panose="02050604050505020204" pitchFamily="18" charset="0"/>
              </a:rPr>
              <a:t> :- </a:t>
            </a:r>
          </a:p>
          <a:p>
            <a:pPr marL="365125" lvl="7" indent="-365125">
              <a:buNone/>
            </a:pPr>
            <a:r>
              <a:rPr lang="en-IN" sz="2400" dirty="0">
                <a:latin typeface="Bookman Old Style" panose="02050604050505020204" pitchFamily="18" charset="0"/>
              </a:rPr>
              <a:t>	The recommendation System recommends movie which are rated highly by the similar users.</a:t>
            </a:r>
          </a:p>
        </p:txBody>
      </p:sp>
    </p:spTree>
    <p:extLst>
      <p:ext uri="{BB962C8B-B14F-4D97-AF65-F5344CB8AC3E}">
        <p14:creationId xmlns:p14="http://schemas.microsoft.com/office/powerpoint/2010/main" val="193081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Sequential Access Storage 5">
            <a:extLst>
              <a:ext uri="{FF2B5EF4-FFF2-40B4-BE49-F238E27FC236}">
                <a16:creationId xmlns:a16="http://schemas.microsoft.com/office/drawing/2014/main" id="{481748E9-5CD9-3F74-DE37-662F601944B8}"/>
              </a:ext>
            </a:extLst>
          </p:cNvPr>
          <p:cNvSpPr/>
          <p:nvPr/>
        </p:nvSpPr>
        <p:spPr>
          <a:xfrm>
            <a:off x="2548647" y="1225685"/>
            <a:ext cx="7023370" cy="3920247"/>
          </a:xfrm>
          <a:prstGeom prst="flowChartMagneticTape">
            <a:avLst/>
          </a:prstGeom>
          <a:solidFill>
            <a:srgbClr val="3719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800" dirty="0">
                <a:solidFill>
                  <a:schemeClr val="tx1"/>
                </a:solidFill>
                <a:latin typeface="Bookman Old Style" panose="02050604050505020204" pitchFamily="18" charset="0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4872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483A-4A80-E821-04A4-385524BC1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53440"/>
          </a:xfrm>
        </p:spPr>
        <p:txBody>
          <a:bodyPr/>
          <a:lstStyle/>
          <a:p>
            <a:r>
              <a:rPr lang="en-IN" u="sng" dirty="0">
                <a:latin typeface="Bookman Old Style" panose="02050604050505020204" pitchFamily="18" charset="0"/>
              </a:rPr>
              <a:t>Dataset Usage</a:t>
            </a:r>
            <a:r>
              <a:rPr lang="en-IN" dirty="0">
                <a:latin typeface="Bookman Old Style" panose="02050604050505020204" pitchFamily="18" charset="0"/>
              </a:rPr>
              <a:t>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896AF-5444-5963-C537-171CA40BD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12669"/>
            <a:ext cx="10131425" cy="4635730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Bookman Old Style" panose="02050604050505020204" pitchFamily="18" charset="0"/>
              </a:rPr>
              <a:t>We have used IMDB Movie Dataset.</a:t>
            </a:r>
          </a:p>
          <a:p>
            <a:r>
              <a:rPr lang="en-IN" sz="2800" dirty="0">
                <a:latin typeface="Bookman Old Style" panose="02050604050505020204" pitchFamily="18" charset="0"/>
              </a:rPr>
              <a:t>This Dataset consist of :-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sz="2800" dirty="0">
                <a:latin typeface="Bookman Old Style" panose="02050604050505020204" pitchFamily="18" charset="0"/>
              </a:rPr>
              <a:t>5000 Movie With there Rating, Year Of Released, Certificate, Gross Income, Votes, Description, Genres,  Directors, Stars.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latin typeface="Bookman Old Style" panose="02050604050505020204" pitchFamily="18" charset="0"/>
              </a:rPr>
              <a:t> Since We have Developed a Prototype Of Content Based Recommendation System. We Have also Scraped the Content Based Data from IMDB Website for movies.</a:t>
            </a:r>
          </a:p>
        </p:txBody>
      </p:sp>
    </p:spTree>
    <p:extLst>
      <p:ext uri="{BB962C8B-B14F-4D97-AF65-F5344CB8AC3E}">
        <p14:creationId xmlns:p14="http://schemas.microsoft.com/office/powerpoint/2010/main" val="40028534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54E6-1845-DAAF-C642-F4A84F53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1856"/>
            <a:ext cx="10131425" cy="693906"/>
          </a:xfrm>
        </p:spPr>
        <p:txBody>
          <a:bodyPr/>
          <a:lstStyle/>
          <a:p>
            <a:r>
              <a:rPr lang="en-IN" u="sng" dirty="0">
                <a:latin typeface="Bookman Old Style" panose="02050604050505020204" pitchFamily="18" charset="0"/>
              </a:rPr>
              <a:t>Scraping Of Data From </a:t>
            </a:r>
            <a:r>
              <a:rPr lang="en-IN" u="sng" dirty="0" err="1">
                <a:latin typeface="Bookman Old Style" panose="02050604050505020204" pitchFamily="18" charset="0"/>
              </a:rPr>
              <a:t>imdb</a:t>
            </a:r>
            <a:r>
              <a:rPr lang="en-IN" dirty="0">
                <a:latin typeface="Bookman Old Style" panose="02050604050505020204" pitchFamily="18" charset="0"/>
              </a:rPr>
              <a:t>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D52A7-34CE-1CD1-BB0F-660C7DED7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4" y="1031133"/>
            <a:ext cx="5858835" cy="360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81FA4-300D-A010-DAC9-12DC01406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89"/>
          <a:stretch/>
        </p:blipFill>
        <p:spPr>
          <a:xfrm>
            <a:off x="6721812" y="1964990"/>
            <a:ext cx="5048655" cy="4564436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1ECE5D31-9280-47D2-49C4-E7DF266BA458}"/>
              </a:ext>
            </a:extLst>
          </p:cNvPr>
          <p:cNvSpPr/>
          <p:nvPr/>
        </p:nvSpPr>
        <p:spPr>
          <a:xfrm>
            <a:off x="6113469" y="1011151"/>
            <a:ext cx="2817206" cy="953839"/>
          </a:xfrm>
          <a:custGeom>
            <a:avLst/>
            <a:gdLst>
              <a:gd name="connsiteX0" fmla="*/ 2487893 w 2648400"/>
              <a:gd name="connsiteY0" fmla="*/ 642027 h 642027"/>
              <a:gd name="connsiteX1" fmla="*/ 2289160 w 2648400"/>
              <a:gd name="connsiteY1" fmla="*/ 481520 h 642027"/>
              <a:gd name="connsiteX2" fmla="*/ 2369414 w 2648400"/>
              <a:gd name="connsiteY2" fmla="*/ 481520 h 642027"/>
              <a:gd name="connsiteX3" fmla="*/ 1203820 w 2648400"/>
              <a:gd name="connsiteY3" fmla="*/ 0 h 642027"/>
              <a:gd name="connsiteX4" fmla="*/ 1364327 w 2648400"/>
              <a:gd name="connsiteY4" fmla="*/ 0 h 642027"/>
              <a:gd name="connsiteX5" fmla="*/ 2529921 w 2648400"/>
              <a:gd name="connsiteY5" fmla="*/ 481520 h 642027"/>
              <a:gd name="connsiteX6" fmla="*/ 2610174 w 2648400"/>
              <a:gd name="connsiteY6" fmla="*/ 481520 h 642027"/>
              <a:gd name="connsiteX7" fmla="*/ 2487893 w 2648400"/>
              <a:gd name="connsiteY7" fmla="*/ 642027 h 642027"/>
              <a:gd name="connsiteX0" fmla="*/ 1284073 w 2648400"/>
              <a:gd name="connsiteY0" fmla="*/ 1428 h 642027"/>
              <a:gd name="connsiteX1" fmla="*/ 160506 w 2648400"/>
              <a:gd name="connsiteY1" fmla="*/ 642027 h 642027"/>
              <a:gd name="connsiteX2" fmla="*/ 0 w 2648400"/>
              <a:gd name="connsiteY2" fmla="*/ 642027 h 642027"/>
              <a:gd name="connsiteX3" fmla="*/ 691156 w 2648400"/>
              <a:gd name="connsiteY3" fmla="*/ 61129 h 642027"/>
              <a:gd name="connsiteX4" fmla="*/ 1284074 w 2648400"/>
              <a:gd name="connsiteY4" fmla="*/ 1428 h 642027"/>
              <a:gd name="connsiteX5" fmla="*/ 1284073 w 2648400"/>
              <a:gd name="connsiteY5" fmla="*/ 1428 h 642027"/>
              <a:gd name="connsiteX0" fmla="*/ 1284073 w 2648400"/>
              <a:gd name="connsiteY0" fmla="*/ 1428 h 642027"/>
              <a:gd name="connsiteX1" fmla="*/ 160506 w 2648400"/>
              <a:gd name="connsiteY1" fmla="*/ 642027 h 642027"/>
              <a:gd name="connsiteX2" fmla="*/ 0 w 2648400"/>
              <a:gd name="connsiteY2" fmla="*/ 642027 h 642027"/>
              <a:gd name="connsiteX3" fmla="*/ 1203820 w 2648400"/>
              <a:gd name="connsiteY3" fmla="*/ 0 h 642027"/>
              <a:gd name="connsiteX4" fmla="*/ 1364327 w 2648400"/>
              <a:gd name="connsiteY4" fmla="*/ 0 h 642027"/>
              <a:gd name="connsiteX5" fmla="*/ 2529921 w 2648400"/>
              <a:gd name="connsiteY5" fmla="*/ 481520 h 642027"/>
              <a:gd name="connsiteX6" fmla="*/ 2610174 w 2648400"/>
              <a:gd name="connsiteY6" fmla="*/ 481520 h 642027"/>
              <a:gd name="connsiteX7" fmla="*/ 2487893 w 2648400"/>
              <a:gd name="connsiteY7" fmla="*/ 642027 h 642027"/>
              <a:gd name="connsiteX8" fmla="*/ 2289160 w 2648400"/>
              <a:gd name="connsiteY8" fmla="*/ 481520 h 642027"/>
              <a:gd name="connsiteX9" fmla="*/ 2369414 w 2648400"/>
              <a:gd name="connsiteY9" fmla="*/ 481520 h 642027"/>
              <a:gd name="connsiteX10" fmla="*/ 1203820 w 2648400"/>
              <a:gd name="connsiteY10" fmla="*/ 0 h 642027"/>
              <a:gd name="connsiteX0" fmla="*/ 2692174 w 2814455"/>
              <a:gd name="connsiteY0" fmla="*/ 642027 h 642027"/>
              <a:gd name="connsiteX1" fmla="*/ 2493441 w 2814455"/>
              <a:gd name="connsiteY1" fmla="*/ 481520 h 642027"/>
              <a:gd name="connsiteX2" fmla="*/ 2573695 w 2814455"/>
              <a:gd name="connsiteY2" fmla="*/ 481520 h 642027"/>
              <a:gd name="connsiteX3" fmla="*/ 1408101 w 2814455"/>
              <a:gd name="connsiteY3" fmla="*/ 0 h 642027"/>
              <a:gd name="connsiteX4" fmla="*/ 1568608 w 2814455"/>
              <a:gd name="connsiteY4" fmla="*/ 0 h 642027"/>
              <a:gd name="connsiteX5" fmla="*/ 2734202 w 2814455"/>
              <a:gd name="connsiteY5" fmla="*/ 481520 h 642027"/>
              <a:gd name="connsiteX6" fmla="*/ 2814455 w 2814455"/>
              <a:gd name="connsiteY6" fmla="*/ 481520 h 642027"/>
              <a:gd name="connsiteX7" fmla="*/ 2692174 w 2814455"/>
              <a:gd name="connsiteY7" fmla="*/ 642027 h 642027"/>
              <a:gd name="connsiteX0" fmla="*/ 1488354 w 2814455"/>
              <a:gd name="connsiteY0" fmla="*/ 1428 h 642027"/>
              <a:gd name="connsiteX1" fmla="*/ 364787 w 2814455"/>
              <a:gd name="connsiteY1" fmla="*/ 642027 h 642027"/>
              <a:gd name="connsiteX2" fmla="*/ 204281 w 2814455"/>
              <a:gd name="connsiteY2" fmla="*/ 642027 h 642027"/>
              <a:gd name="connsiteX3" fmla="*/ 895437 w 2814455"/>
              <a:gd name="connsiteY3" fmla="*/ 61129 h 642027"/>
              <a:gd name="connsiteX4" fmla="*/ 1488355 w 2814455"/>
              <a:gd name="connsiteY4" fmla="*/ 1428 h 642027"/>
              <a:gd name="connsiteX5" fmla="*/ 1488354 w 2814455"/>
              <a:gd name="connsiteY5" fmla="*/ 1428 h 642027"/>
              <a:gd name="connsiteX0" fmla="*/ 1488354 w 2814455"/>
              <a:gd name="connsiteY0" fmla="*/ 1428 h 642027"/>
              <a:gd name="connsiteX1" fmla="*/ 364787 w 2814455"/>
              <a:gd name="connsiteY1" fmla="*/ 642027 h 642027"/>
              <a:gd name="connsiteX2" fmla="*/ 0 w 2814455"/>
              <a:gd name="connsiteY2" fmla="*/ 486385 h 642027"/>
              <a:gd name="connsiteX3" fmla="*/ 1408101 w 2814455"/>
              <a:gd name="connsiteY3" fmla="*/ 0 h 642027"/>
              <a:gd name="connsiteX4" fmla="*/ 1568608 w 2814455"/>
              <a:gd name="connsiteY4" fmla="*/ 0 h 642027"/>
              <a:gd name="connsiteX5" fmla="*/ 2734202 w 2814455"/>
              <a:gd name="connsiteY5" fmla="*/ 481520 h 642027"/>
              <a:gd name="connsiteX6" fmla="*/ 2814455 w 2814455"/>
              <a:gd name="connsiteY6" fmla="*/ 481520 h 642027"/>
              <a:gd name="connsiteX7" fmla="*/ 2692174 w 2814455"/>
              <a:gd name="connsiteY7" fmla="*/ 642027 h 642027"/>
              <a:gd name="connsiteX8" fmla="*/ 2493441 w 2814455"/>
              <a:gd name="connsiteY8" fmla="*/ 481520 h 642027"/>
              <a:gd name="connsiteX9" fmla="*/ 2573695 w 2814455"/>
              <a:gd name="connsiteY9" fmla="*/ 481520 h 642027"/>
              <a:gd name="connsiteX10" fmla="*/ 1408101 w 2814455"/>
              <a:gd name="connsiteY10" fmla="*/ 0 h 642027"/>
              <a:gd name="connsiteX0" fmla="*/ 2694925 w 2817206"/>
              <a:gd name="connsiteY0" fmla="*/ 642027 h 836580"/>
              <a:gd name="connsiteX1" fmla="*/ 2496192 w 2817206"/>
              <a:gd name="connsiteY1" fmla="*/ 481520 h 836580"/>
              <a:gd name="connsiteX2" fmla="*/ 2576446 w 2817206"/>
              <a:gd name="connsiteY2" fmla="*/ 481520 h 836580"/>
              <a:gd name="connsiteX3" fmla="*/ 1410852 w 2817206"/>
              <a:gd name="connsiteY3" fmla="*/ 0 h 836580"/>
              <a:gd name="connsiteX4" fmla="*/ 1571359 w 2817206"/>
              <a:gd name="connsiteY4" fmla="*/ 0 h 836580"/>
              <a:gd name="connsiteX5" fmla="*/ 2736953 w 2817206"/>
              <a:gd name="connsiteY5" fmla="*/ 481520 h 836580"/>
              <a:gd name="connsiteX6" fmla="*/ 2817206 w 2817206"/>
              <a:gd name="connsiteY6" fmla="*/ 481520 h 836580"/>
              <a:gd name="connsiteX7" fmla="*/ 2694925 w 2817206"/>
              <a:gd name="connsiteY7" fmla="*/ 642027 h 836580"/>
              <a:gd name="connsiteX0" fmla="*/ 1491105 w 2817206"/>
              <a:gd name="connsiteY0" fmla="*/ 1428 h 836580"/>
              <a:gd name="connsiteX1" fmla="*/ 367538 w 2817206"/>
              <a:gd name="connsiteY1" fmla="*/ 642027 h 836580"/>
              <a:gd name="connsiteX2" fmla="*/ 207032 w 2817206"/>
              <a:gd name="connsiteY2" fmla="*/ 642027 h 836580"/>
              <a:gd name="connsiteX3" fmla="*/ 898188 w 2817206"/>
              <a:gd name="connsiteY3" fmla="*/ 61129 h 836580"/>
              <a:gd name="connsiteX4" fmla="*/ 1491106 w 2817206"/>
              <a:gd name="connsiteY4" fmla="*/ 1428 h 836580"/>
              <a:gd name="connsiteX5" fmla="*/ 1491105 w 2817206"/>
              <a:gd name="connsiteY5" fmla="*/ 1428 h 836580"/>
              <a:gd name="connsiteX0" fmla="*/ 1491105 w 2817206"/>
              <a:gd name="connsiteY0" fmla="*/ 1428 h 836580"/>
              <a:gd name="connsiteX1" fmla="*/ 17342 w 2817206"/>
              <a:gd name="connsiteY1" fmla="*/ 836580 h 836580"/>
              <a:gd name="connsiteX2" fmla="*/ 2751 w 2817206"/>
              <a:gd name="connsiteY2" fmla="*/ 486385 h 836580"/>
              <a:gd name="connsiteX3" fmla="*/ 1410852 w 2817206"/>
              <a:gd name="connsiteY3" fmla="*/ 0 h 836580"/>
              <a:gd name="connsiteX4" fmla="*/ 1571359 w 2817206"/>
              <a:gd name="connsiteY4" fmla="*/ 0 h 836580"/>
              <a:gd name="connsiteX5" fmla="*/ 2736953 w 2817206"/>
              <a:gd name="connsiteY5" fmla="*/ 481520 h 836580"/>
              <a:gd name="connsiteX6" fmla="*/ 2817206 w 2817206"/>
              <a:gd name="connsiteY6" fmla="*/ 481520 h 836580"/>
              <a:gd name="connsiteX7" fmla="*/ 2694925 w 2817206"/>
              <a:gd name="connsiteY7" fmla="*/ 642027 h 836580"/>
              <a:gd name="connsiteX8" fmla="*/ 2496192 w 2817206"/>
              <a:gd name="connsiteY8" fmla="*/ 481520 h 836580"/>
              <a:gd name="connsiteX9" fmla="*/ 2576446 w 2817206"/>
              <a:gd name="connsiteY9" fmla="*/ 481520 h 836580"/>
              <a:gd name="connsiteX10" fmla="*/ 1410852 w 2817206"/>
              <a:gd name="connsiteY10" fmla="*/ 0 h 836580"/>
              <a:gd name="connsiteX0" fmla="*/ 2694925 w 2817206"/>
              <a:gd name="connsiteY0" fmla="*/ 642027 h 836580"/>
              <a:gd name="connsiteX1" fmla="*/ 2496192 w 2817206"/>
              <a:gd name="connsiteY1" fmla="*/ 481520 h 836580"/>
              <a:gd name="connsiteX2" fmla="*/ 2576446 w 2817206"/>
              <a:gd name="connsiteY2" fmla="*/ 481520 h 836580"/>
              <a:gd name="connsiteX3" fmla="*/ 1410852 w 2817206"/>
              <a:gd name="connsiteY3" fmla="*/ 0 h 836580"/>
              <a:gd name="connsiteX4" fmla="*/ 1571359 w 2817206"/>
              <a:gd name="connsiteY4" fmla="*/ 0 h 836580"/>
              <a:gd name="connsiteX5" fmla="*/ 2736953 w 2817206"/>
              <a:gd name="connsiteY5" fmla="*/ 481520 h 836580"/>
              <a:gd name="connsiteX6" fmla="*/ 2817206 w 2817206"/>
              <a:gd name="connsiteY6" fmla="*/ 481520 h 836580"/>
              <a:gd name="connsiteX7" fmla="*/ 2694925 w 2817206"/>
              <a:gd name="connsiteY7" fmla="*/ 642027 h 836580"/>
              <a:gd name="connsiteX0" fmla="*/ 1491105 w 2817206"/>
              <a:gd name="connsiteY0" fmla="*/ 1428 h 836580"/>
              <a:gd name="connsiteX1" fmla="*/ 367538 w 2817206"/>
              <a:gd name="connsiteY1" fmla="*/ 642027 h 836580"/>
              <a:gd name="connsiteX2" fmla="*/ 2751 w 2817206"/>
              <a:gd name="connsiteY2" fmla="*/ 466930 h 836580"/>
              <a:gd name="connsiteX3" fmla="*/ 898188 w 2817206"/>
              <a:gd name="connsiteY3" fmla="*/ 61129 h 836580"/>
              <a:gd name="connsiteX4" fmla="*/ 1491106 w 2817206"/>
              <a:gd name="connsiteY4" fmla="*/ 1428 h 836580"/>
              <a:gd name="connsiteX5" fmla="*/ 1491105 w 2817206"/>
              <a:gd name="connsiteY5" fmla="*/ 1428 h 836580"/>
              <a:gd name="connsiteX0" fmla="*/ 1491105 w 2817206"/>
              <a:gd name="connsiteY0" fmla="*/ 1428 h 836580"/>
              <a:gd name="connsiteX1" fmla="*/ 17342 w 2817206"/>
              <a:gd name="connsiteY1" fmla="*/ 836580 h 836580"/>
              <a:gd name="connsiteX2" fmla="*/ 2751 w 2817206"/>
              <a:gd name="connsiteY2" fmla="*/ 486385 h 836580"/>
              <a:gd name="connsiteX3" fmla="*/ 1410852 w 2817206"/>
              <a:gd name="connsiteY3" fmla="*/ 0 h 836580"/>
              <a:gd name="connsiteX4" fmla="*/ 1571359 w 2817206"/>
              <a:gd name="connsiteY4" fmla="*/ 0 h 836580"/>
              <a:gd name="connsiteX5" fmla="*/ 2736953 w 2817206"/>
              <a:gd name="connsiteY5" fmla="*/ 481520 h 836580"/>
              <a:gd name="connsiteX6" fmla="*/ 2817206 w 2817206"/>
              <a:gd name="connsiteY6" fmla="*/ 481520 h 836580"/>
              <a:gd name="connsiteX7" fmla="*/ 2694925 w 2817206"/>
              <a:gd name="connsiteY7" fmla="*/ 642027 h 836580"/>
              <a:gd name="connsiteX8" fmla="*/ 2496192 w 2817206"/>
              <a:gd name="connsiteY8" fmla="*/ 481520 h 836580"/>
              <a:gd name="connsiteX9" fmla="*/ 2576446 w 2817206"/>
              <a:gd name="connsiteY9" fmla="*/ 481520 h 836580"/>
              <a:gd name="connsiteX10" fmla="*/ 1410852 w 2817206"/>
              <a:gd name="connsiteY10" fmla="*/ 0 h 836580"/>
              <a:gd name="connsiteX0" fmla="*/ 2694925 w 2817206"/>
              <a:gd name="connsiteY0" fmla="*/ 642027 h 836580"/>
              <a:gd name="connsiteX1" fmla="*/ 2496192 w 2817206"/>
              <a:gd name="connsiteY1" fmla="*/ 481520 h 836580"/>
              <a:gd name="connsiteX2" fmla="*/ 2576446 w 2817206"/>
              <a:gd name="connsiteY2" fmla="*/ 481520 h 836580"/>
              <a:gd name="connsiteX3" fmla="*/ 1410852 w 2817206"/>
              <a:gd name="connsiteY3" fmla="*/ 0 h 836580"/>
              <a:gd name="connsiteX4" fmla="*/ 1571359 w 2817206"/>
              <a:gd name="connsiteY4" fmla="*/ 0 h 836580"/>
              <a:gd name="connsiteX5" fmla="*/ 2736953 w 2817206"/>
              <a:gd name="connsiteY5" fmla="*/ 481520 h 836580"/>
              <a:gd name="connsiteX6" fmla="*/ 2817206 w 2817206"/>
              <a:gd name="connsiteY6" fmla="*/ 481520 h 836580"/>
              <a:gd name="connsiteX7" fmla="*/ 2694925 w 2817206"/>
              <a:gd name="connsiteY7" fmla="*/ 642027 h 836580"/>
              <a:gd name="connsiteX0" fmla="*/ 1491105 w 2817206"/>
              <a:gd name="connsiteY0" fmla="*/ 1428 h 836580"/>
              <a:gd name="connsiteX1" fmla="*/ 27070 w 2817206"/>
              <a:gd name="connsiteY1" fmla="*/ 729576 h 836580"/>
              <a:gd name="connsiteX2" fmla="*/ 2751 w 2817206"/>
              <a:gd name="connsiteY2" fmla="*/ 466930 h 836580"/>
              <a:gd name="connsiteX3" fmla="*/ 898188 w 2817206"/>
              <a:gd name="connsiteY3" fmla="*/ 61129 h 836580"/>
              <a:gd name="connsiteX4" fmla="*/ 1491106 w 2817206"/>
              <a:gd name="connsiteY4" fmla="*/ 1428 h 836580"/>
              <a:gd name="connsiteX5" fmla="*/ 1491105 w 2817206"/>
              <a:gd name="connsiteY5" fmla="*/ 1428 h 836580"/>
              <a:gd name="connsiteX0" fmla="*/ 1491105 w 2817206"/>
              <a:gd name="connsiteY0" fmla="*/ 1428 h 836580"/>
              <a:gd name="connsiteX1" fmla="*/ 17342 w 2817206"/>
              <a:gd name="connsiteY1" fmla="*/ 836580 h 836580"/>
              <a:gd name="connsiteX2" fmla="*/ 2751 w 2817206"/>
              <a:gd name="connsiteY2" fmla="*/ 486385 h 836580"/>
              <a:gd name="connsiteX3" fmla="*/ 1410852 w 2817206"/>
              <a:gd name="connsiteY3" fmla="*/ 0 h 836580"/>
              <a:gd name="connsiteX4" fmla="*/ 1571359 w 2817206"/>
              <a:gd name="connsiteY4" fmla="*/ 0 h 836580"/>
              <a:gd name="connsiteX5" fmla="*/ 2736953 w 2817206"/>
              <a:gd name="connsiteY5" fmla="*/ 481520 h 836580"/>
              <a:gd name="connsiteX6" fmla="*/ 2817206 w 2817206"/>
              <a:gd name="connsiteY6" fmla="*/ 481520 h 836580"/>
              <a:gd name="connsiteX7" fmla="*/ 2694925 w 2817206"/>
              <a:gd name="connsiteY7" fmla="*/ 642027 h 836580"/>
              <a:gd name="connsiteX8" fmla="*/ 2496192 w 2817206"/>
              <a:gd name="connsiteY8" fmla="*/ 481520 h 836580"/>
              <a:gd name="connsiteX9" fmla="*/ 2576446 w 2817206"/>
              <a:gd name="connsiteY9" fmla="*/ 481520 h 836580"/>
              <a:gd name="connsiteX10" fmla="*/ 1410852 w 2817206"/>
              <a:gd name="connsiteY10" fmla="*/ 0 h 836580"/>
              <a:gd name="connsiteX0" fmla="*/ 2694925 w 2817206"/>
              <a:gd name="connsiteY0" fmla="*/ 662009 h 856562"/>
              <a:gd name="connsiteX1" fmla="*/ 2496192 w 2817206"/>
              <a:gd name="connsiteY1" fmla="*/ 501502 h 856562"/>
              <a:gd name="connsiteX2" fmla="*/ 2576446 w 2817206"/>
              <a:gd name="connsiteY2" fmla="*/ 501502 h 856562"/>
              <a:gd name="connsiteX3" fmla="*/ 1410852 w 2817206"/>
              <a:gd name="connsiteY3" fmla="*/ 19982 h 856562"/>
              <a:gd name="connsiteX4" fmla="*/ 1571359 w 2817206"/>
              <a:gd name="connsiteY4" fmla="*/ 19982 h 856562"/>
              <a:gd name="connsiteX5" fmla="*/ 2736953 w 2817206"/>
              <a:gd name="connsiteY5" fmla="*/ 501502 h 856562"/>
              <a:gd name="connsiteX6" fmla="*/ 2817206 w 2817206"/>
              <a:gd name="connsiteY6" fmla="*/ 501502 h 856562"/>
              <a:gd name="connsiteX7" fmla="*/ 2694925 w 2817206"/>
              <a:gd name="connsiteY7" fmla="*/ 662009 h 856562"/>
              <a:gd name="connsiteX0" fmla="*/ 1491105 w 2817206"/>
              <a:gd name="connsiteY0" fmla="*/ 21410 h 856562"/>
              <a:gd name="connsiteX1" fmla="*/ 27070 w 2817206"/>
              <a:gd name="connsiteY1" fmla="*/ 749558 h 856562"/>
              <a:gd name="connsiteX2" fmla="*/ 2751 w 2817206"/>
              <a:gd name="connsiteY2" fmla="*/ 486912 h 856562"/>
              <a:gd name="connsiteX3" fmla="*/ 898188 w 2817206"/>
              <a:gd name="connsiteY3" fmla="*/ 22745 h 856562"/>
              <a:gd name="connsiteX4" fmla="*/ 1491106 w 2817206"/>
              <a:gd name="connsiteY4" fmla="*/ 21410 h 856562"/>
              <a:gd name="connsiteX5" fmla="*/ 1491105 w 2817206"/>
              <a:gd name="connsiteY5" fmla="*/ 21410 h 856562"/>
              <a:gd name="connsiteX0" fmla="*/ 1491105 w 2817206"/>
              <a:gd name="connsiteY0" fmla="*/ 21410 h 856562"/>
              <a:gd name="connsiteX1" fmla="*/ 17342 w 2817206"/>
              <a:gd name="connsiteY1" fmla="*/ 856562 h 856562"/>
              <a:gd name="connsiteX2" fmla="*/ 2751 w 2817206"/>
              <a:gd name="connsiteY2" fmla="*/ 506367 h 856562"/>
              <a:gd name="connsiteX3" fmla="*/ 1410852 w 2817206"/>
              <a:gd name="connsiteY3" fmla="*/ 19982 h 856562"/>
              <a:gd name="connsiteX4" fmla="*/ 1571359 w 2817206"/>
              <a:gd name="connsiteY4" fmla="*/ 19982 h 856562"/>
              <a:gd name="connsiteX5" fmla="*/ 2736953 w 2817206"/>
              <a:gd name="connsiteY5" fmla="*/ 501502 h 856562"/>
              <a:gd name="connsiteX6" fmla="*/ 2817206 w 2817206"/>
              <a:gd name="connsiteY6" fmla="*/ 501502 h 856562"/>
              <a:gd name="connsiteX7" fmla="*/ 2694925 w 2817206"/>
              <a:gd name="connsiteY7" fmla="*/ 662009 h 856562"/>
              <a:gd name="connsiteX8" fmla="*/ 2496192 w 2817206"/>
              <a:gd name="connsiteY8" fmla="*/ 501502 h 856562"/>
              <a:gd name="connsiteX9" fmla="*/ 2576446 w 2817206"/>
              <a:gd name="connsiteY9" fmla="*/ 501502 h 856562"/>
              <a:gd name="connsiteX10" fmla="*/ 1410852 w 2817206"/>
              <a:gd name="connsiteY10" fmla="*/ 19982 h 856562"/>
              <a:gd name="connsiteX0" fmla="*/ 2694925 w 2817206"/>
              <a:gd name="connsiteY0" fmla="*/ 662009 h 856563"/>
              <a:gd name="connsiteX1" fmla="*/ 2496192 w 2817206"/>
              <a:gd name="connsiteY1" fmla="*/ 501502 h 856563"/>
              <a:gd name="connsiteX2" fmla="*/ 2576446 w 2817206"/>
              <a:gd name="connsiteY2" fmla="*/ 501502 h 856563"/>
              <a:gd name="connsiteX3" fmla="*/ 1410852 w 2817206"/>
              <a:gd name="connsiteY3" fmla="*/ 19982 h 856563"/>
              <a:gd name="connsiteX4" fmla="*/ 1571359 w 2817206"/>
              <a:gd name="connsiteY4" fmla="*/ 19982 h 856563"/>
              <a:gd name="connsiteX5" fmla="*/ 2736953 w 2817206"/>
              <a:gd name="connsiteY5" fmla="*/ 501502 h 856563"/>
              <a:gd name="connsiteX6" fmla="*/ 2817206 w 2817206"/>
              <a:gd name="connsiteY6" fmla="*/ 501502 h 856563"/>
              <a:gd name="connsiteX7" fmla="*/ 2694925 w 2817206"/>
              <a:gd name="connsiteY7" fmla="*/ 662009 h 856563"/>
              <a:gd name="connsiteX0" fmla="*/ 1491105 w 2817206"/>
              <a:gd name="connsiteY0" fmla="*/ 21410 h 856563"/>
              <a:gd name="connsiteX1" fmla="*/ 27070 w 2817206"/>
              <a:gd name="connsiteY1" fmla="*/ 749558 h 856563"/>
              <a:gd name="connsiteX2" fmla="*/ 2751 w 2817206"/>
              <a:gd name="connsiteY2" fmla="*/ 486912 h 856563"/>
              <a:gd name="connsiteX3" fmla="*/ 898188 w 2817206"/>
              <a:gd name="connsiteY3" fmla="*/ 22745 h 856563"/>
              <a:gd name="connsiteX4" fmla="*/ 1491106 w 2817206"/>
              <a:gd name="connsiteY4" fmla="*/ 21410 h 856563"/>
              <a:gd name="connsiteX5" fmla="*/ 1491105 w 2817206"/>
              <a:gd name="connsiteY5" fmla="*/ 21410 h 856563"/>
              <a:gd name="connsiteX0" fmla="*/ 1491105 w 2817206"/>
              <a:gd name="connsiteY0" fmla="*/ 21410 h 856563"/>
              <a:gd name="connsiteX1" fmla="*/ 17342 w 2817206"/>
              <a:gd name="connsiteY1" fmla="*/ 856562 h 856563"/>
              <a:gd name="connsiteX2" fmla="*/ 2751 w 2817206"/>
              <a:gd name="connsiteY2" fmla="*/ 506367 h 856563"/>
              <a:gd name="connsiteX3" fmla="*/ 1410852 w 2817206"/>
              <a:gd name="connsiteY3" fmla="*/ 19982 h 856563"/>
              <a:gd name="connsiteX4" fmla="*/ 1571359 w 2817206"/>
              <a:gd name="connsiteY4" fmla="*/ 19982 h 856563"/>
              <a:gd name="connsiteX5" fmla="*/ 2736953 w 2817206"/>
              <a:gd name="connsiteY5" fmla="*/ 501502 h 856563"/>
              <a:gd name="connsiteX6" fmla="*/ 2817206 w 2817206"/>
              <a:gd name="connsiteY6" fmla="*/ 501502 h 856563"/>
              <a:gd name="connsiteX7" fmla="*/ 2685198 w 2817206"/>
              <a:gd name="connsiteY7" fmla="*/ 856563 h 856563"/>
              <a:gd name="connsiteX8" fmla="*/ 2496192 w 2817206"/>
              <a:gd name="connsiteY8" fmla="*/ 501502 h 856563"/>
              <a:gd name="connsiteX9" fmla="*/ 2576446 w 2817206"/>
              <a:gd name="connsiteY9" fmla="*/ 501502 h 856563"/>
              <a:gd name="connsiteX10" fmla="*/ 1410852 w 2817206"/>
              <a:gd name="connsiteY10" fmla="*/ 19982 h 856563"/>
              <a:gd name="connsiteX0" fmla="*/ 2694925 w 2817206"/>
              <a:gd name="connsiteY0" fmla="*/ 953839 h 953839"/>
              <a:gd name="connsiteX1" fmla="*/ 2496192 w 2817206"/>
              <a:gd name="connsiteY1" fmla="*/ 501502 h 953839"/>
              <a:gd name="connsiteX2" fmla="*/ 2576446 w 2817206"/>
              <a:gd name="connsiteY2" fmla="*/ 501502 h 953839"/>
              <a:gd name="connsiteX3" fmla="*/ 1410852 w 2817206"/>
              <a:gd name="connsiteY3" fmla="*/ 19982 h 953839"/>
              <a:gd name="connsiteX4" fmla="*/ 1571359 w 2817206"/>
              <a:gd name="connsiteY4" fmla="*/ 19982 h 953839"/>
              <a:gd name="connsiteX5" fmla="*/ 2736953 w 2817206"/>
              <a:gd name="connsiteY5" fmla="*/ 501502 h 953839"/>
              <a:gd name="connsiteX6" fmla="*/ 2817206 w 2817206"/>
              <a:gd name="connsiteY6" fmla="*/ 501502 h 953839"/>
              <a:gd name="connsiteX7" fmla="*/ 2694925 w 2817206"/>
              <a:gd name="connsiteY7" fmla="*/ 953839 h 953839"/>
              <a:gd name="connsiteX0" fmla="*/ 1491105 w 2817206"/>
              <a:gd name="connsiteY0" fmla="*/ 21410 h 953839"/>
              <a:gd name="connsiteX1" fmla="*/ 27070 w 2817206"/>
              <a:gd name="connsiteY1" fmla="*/ 749558 h 953839"/>
              <a:gd name="connsiteX2" fmla="*/ 2751 w 2817206"/>
              <a:gd name="connsiteY2" fmla="*/ 486912 h 953839"/>
              <a:gd name="connsiteX3" fmla="*/ 898188 w 2817206"/>
              <a:gd name="connsiteY3" fmla="*/ 22745 h 953839"/>
              <a:gd name="connsiteX4" fmla="*/ 1491106 w 2817206"/>
              <a:gd name="connsiteY4" fmla="*/ 21410 h 953839"/>
              <a:gd name="connsiteX5" fmla="*/ 1491105 w 2817206"/>
              <a:gd name="connsiteY5" fmla="*/ 21410 h 953839"/>
              <a:gd name="connsiteX0" fmla="*/ 1491105 w 2817206"/>
              <a:gd name="connsiteY0" fmla="*/ 21410 h 953839"/>
              <a:gd name="connsiteX1" fmla="*/ 17342 w 2817206"/>
              <a:gd name="connsiteY1" fmla="*/ 856562 h 953839"/>
              <a:gd name="connsiteX2" fmla="*/ 2751 w 2817206"/>
              <a:gd name="connsiteY2" fmla="*/ 506367 h 953839"/>
              <a:gd name="connsiteX3" fmla="*/ 1410852 w 2817206"/>
              <a:gd name="connsiteY3" fmla="*/ 19982 h 953839"/>
              <a:gd name="connsiteX4" fmla="*/ 1571359 w 2817206"/>
              <a:gd name="connsiteY4" fmla="*/ 19982 h 953839"/>
              <a:gd name="connsiteX5" fmla="*/ 2736953 w 2817206"/>
              <a:gd name="connsiteY5" fmla="*/ 501502 h 953839"/>
              <a:gd name="connsiteX6" fmla="*/ 2817206 w 2817206"/>
              <a:gd name="connsiteY6" fmla="*/ 501502 h 953839"/>
              <a:gd name="connsiteX7" fmla="*/ 2685198 w 2817206"/>
              <a:gd name="connsiteY7" fmla="*/ 856563 h 953839"/>
              <a:gd name="connsiteX8" fmla="*/ 2496192 w 2817206"/>
              <a:gd name="connsiteY8" fmla="*/ 501502 h 953839"/>
              <a:gd name="connsiteX9" fmla="*/ 2576446 w 2817206"/>
              <a:gd name="connsiteY9" fmla="*/ 501502 h 953839"/>
              <a:gd name="connsiteX10" fmla="*/ 1410852 w 2817206"/>
              <a:gd name="connsiteY10" fmla="*/ 19982 h 95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7206" h="953839" stroke="0" extrusionOk="0">
                <a:moveTo>
                  <a:pt x="2694925" y="953839"/>
                </a:moveTo>
                <a:lnTo>
                  <a:pt x="2496192" y="501502"/>
                </a:lnTo>
                <a:lnTo>
                  <a:pt x="2576446" y="501502"/>
                </a:lnTo>
                <a:cubicBezTo>
                  <a:pt x="2439211" y="218035"/>
                  <a:pt x="1959792" y="19982"/>
                  <a:pt x="1410852" y="19982"/>
                </a:cubicBezTo>
                <a:lnTo>
                  <a:pt x="1571359" y="19982"/>
                </a:lnTo>
                <a:cubicBezTo>
                  <a:pt x="2120299" y="19982"/>
                  <a:pt x="2599718" y="218036"/>
                  <a:pt x="2736953" y="501502"/>
                </a:cubicBezTo>
                <a:lnTo>
                  <a:pt x="2817206" y="501502"/>
                </a:lnTo>
                <a:lnTo>
                  <a:pt x="2694925" y="953839"/>
                </a:lnTo>
                <a:close/>
              </a:path>
              <a:path w="2817206" h="953839" fill="darkenLess" stroke="0" extrusionOk="0">
                <a:moveTo>
                  <a:pt x="1491105" y="21410"/>
                </a:moveTo>
                <a:cubicBezTo>
                  <a:pt x="858815" y="43941"/>
                  <a:pt x="27070" y="411590"/>
                  <a:pt x="27070" y="749558"/>
                </a:cubicBezTo>
                <a:lnTo>
                  <a:pt x="2751" y="486912"/>
                </a:lnTo>
                <a:cubicBezTo>
                  <a:pt x="2751" y="238232"/>
                  <a:pt x="476302" y="128649"/>
                  <a:pt x="898188" y="22745"/>
                </a:cubicBezTo>
                <a:cubicBezTo>
                  <a:pt x="1083119" y="-23677"/>
                  <a:pt x="1287168" y="14143"/>
                  <a:pt x="1491106" y="21410"/>
                </a:cubicBezTo>
                <a:lnTo>
                  <a:pt x="1491105" y="21410"/>
                </a:lnTo>
                <a:close/>
              </a:path>
              <a:path w="2817206" h="953839" fill="none" extrusionOk="0">
                <a:moveTo>
                  <a:pt x="1491105" y="21410"/>
                </a:moveTo>
                <a:cubicBezTo>
                  <a:pt x="858815" y="43941"/>
                  <a:pt x="17342" y="518594"/>
                  <a:pt x="17342" y="856562"/>
                </a:cubicBezTo>
                <a:cubicBezTo>
                  <a:pt x="-36160" y="856562"/>
                  <a:pt x="56253" y="506367"/>
                  <a:pt x="2751" y="506367"/>
                </a:cubicBezTo>
                <a:cubicBezTo>
                  <a:pt x="2751" y="151785"/>
                  <a:pt x="746001" y="19982"/>
                  <a:pt x="1410852" y="19982"/>
                </a:cubicBezTo>
                <a:lnTo>
                  <a:pt x="1571359" y="19982"/>
                </a:lnTo>
                <a:cubicBezTo>
                  <a:pt x="2120299" y="19982"/>
                  <a:pt x="2599718" y="218036"/>
                  <a:pt x="2736953" y="501502"/>
                </a:cubicBezTo>
                <a:lnTo>
                  <a:pt x="2817206" y="501502"/>
                </a:lnTo>
                <a:lnTo>
                  <a:pt x="2685198" y="856563"/>
                </a:lnTo>
                <a:lnTo>
                  <a:pt x="2496192" y="501502"/>
                </a:lnTo>
                <a:lnTo>
                  <a:pt x="2576446" y="501502"/>
                </a:lnTo>
                <a:cubicBezTo>
                  <a:pt x="2439211" y="218035"/>
                  <a:pt x="1959792" y="19982"/>
                  <a:pt x="1410852" y="19982"/>
                </a:cubicBezTo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2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5D099-3A0D-DFC1-9BD2-4C658D35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410199" cy="5575069"/>
          </a:xfrm>
        </p:spPr>
        <p:txBody>
          <a:bodyPr>
            <a:normAutofit fontScale="90000"/>
          </a:bodyPr>
          <a:lstStyle/>
          <a:p>
            <a:br>
              <a:rPr lang="en-IN" sz="2700" dirty="0">
                <a:latin typeface="Bookman Old Style" panose="02050604050505020204" pitchFamily="18" charset="0"/>
              </a:rPr>
            </a:br>
            <a:br>
              <a:rPr lang="en-IN" sz="2700" dirty="0">
                <a:latin typeface="Bookman Old Style" panose="02050604050505020204" pitchFamily="18" charset="0"/>
              </a:rPr>
            </a:br>
            <a:br>
              <a:rPr lang="en-IN" sz="2700" dirty="0">
                <a:latin typeface="Bookman Old Style" panose="02050604050505020204" pitchFamily="18" charset="0"/>
              </a:rPr>
            </a:br>
            <a:br>
              <a:rPr lang="en-IN" sz="2700" dirty="0">
                <a:latin typeface="Bookman Old Style" panose="02050604050505020204" pitchFamily="18" charset="0"/>
              </a:rPr>
            </a:br>
            <a:br>
              <a:rPr lang="en-IN" sz="2700" dirty="0">
                <a:latin typeface="Bookman Old Style" panose="02050604050505020204" pitchFamily="18" charset="0"/>
              </a:rPr>
            </a:br>
            <a:br>
              <a:rPr lang="en-IN" sz="2700" dirty="0">
                <a:latin typeface="Bookman Old Style" panose="02050604050505020204" pitchFamily="18" charset="0"/>
              </a:rPr>
            </a:br>
            <a:br>
              <a:rPr lang="en-IN" sz="2700" dirty="0">
                <a:latin typeface="Bookman Old Style" panose="02050604050505020204" pitchFamily="18" charset="0"/>
              </a:rPr>
            </a:br>
            <a:br>
              <a:rPr lang="en-IN" sz="2700" dirty="0">
                <a:latin typeface="Bookman Old Style" panose="02050604050505020204" pitchFamily="18" charset="0"/>
              </a:rPr>
            </a:br>
            <a:br>
              <a:rPr lang="en-IN" sz="2700" dirty="0">
                <a:latin typeface="Bookman Old Style" panose="02050604050505020204" pitchFamily="18" charset="0"/>
              </a:rPr>
            </a:br>
            <a:r>
              <a:rPr lang="en-IN" sz="2700" dirty="0">
                <a:latin typeface="Bookman Old Style" panose="02050604050505020204" pitchFamily="18" charset="0"/>
              </a:rPr>
              <a:t>Steps For Program:-</a:t>
            </a:r>
            <a:br>
              <a:rPr lang="en-IN" sz="2700" dirty="0">
                <a:latin typeface="Bookman Old Style" panose="02050604050505020204" pitchFamily="18" charset="0"/>
              </a:rPr>
            </a:br>
            <a:br>
              <a:rPr lang="en-IN" sz="2700" dirty="0">
                <a:latin typeface="Bookman Old Style" panose="02050604050505020204" pitchFamily="18" charset="0"/>
              </a:rPr>
            </a:br>
            <a:r>
              <a:rPr lang="en-IN" sz="2700" dirty="0">
                <a:latin typeface="Bookman Old Style" panose="02050604050505020204" pitchFamily="18" charset="0"/>
              </a:rPr>
              <a:t>1. Import Dataset </a:t>
            </a:r>
            <a:br>
              <a:rPr lang="en-IN" sz="2700" dirty="0">
                <a:latin typeface="Bookman Old Style" panose="02050604050505020204" pitchFamily="18" charset="0"/>
              </a:rPr>
            </a:br>
            <a:r>
              <a:rPr lang="en-IN" sz="2700" dirty="0">
                <a:latin typeface="Bookman Old Style" panose="02050604050505020204" pitchFamily="18" charset="0"/>
              </a:rPr>
              <a:t>2. Edit Using Python</a:t>
            </a:r>
            <a:br>
              <a:rPr lang="en-IN" sz="2700" dirty="0">
                <a:latin typeface="Bookman Old Style" panose="02050604050505020204" pitchFamily="18" charset="0"/>
              </a:rPr>
            </a:br>
            <a:r>
              <a:rPr lang="en-IN" sz="2700" dirty="0">
                <a:latin typeface="Bookman Old Style" panose="02050604050505020204" pitchFamily="18" charset="0"/>
              </a:rPr>
              <a:t>	- Clear Unwanted Data</a:t>
            </a:r>
            <a:br>
              <a:rPr lang="en-IN" sz="2700" dirty="0">
                <a:latin typeface="Bookman Old Style" panose="02050604050505020204" pitchFamily="18" charset="0"/>
              </a:rPr>
            </a:br>
            <a:r>
              <a:rPr lang="en-IN" sz="2700" dirty="0">
                <a:latin typeface="Bookman Old Style" panose="02050604050505020204" pitchFamily="18" charset="0"/>
              </a:rPr>
              <a:t>	- Removing Duplicates</a:t>
            </a:r>
            <a:br>
              <a:rPr lang="en-IN" sz="2700" dirty="0">
                <a:latin typeface="Bookman Old Style" panose="02050604050505020204" pitchFamily="18" charset="0"/>
              </a:rPr>
            </a:br>
            <a:r>
              <a:rPr lang="en-IN" sz="2700" dirty="0">
                <a:latin typeface="Bookman Old Style" panose="02050604050505020204" pitchFamily="18" charset="0"/>
              </a:rPr>
              <a:t>	- Replace Null Values in 		  Dataset.</a:t>
            </a:r>
            <a:br>
              <a:rPr lang="en-IN" sz="1800" dirty="0">
                <a:latin typeface="Bookman Old Style" panose="02050604050505020204" pitchFamily="18" charset="0"/>
              </a:rPr>
            </a:br>
            <a:r>
              <a:rPr lang="en-IN" sz="1800" dirty="0">
                <a:latin typeface="Bookman Old Style" panose="02050604050505020204" pitchFamily="18" charset="0"/>
              </a:rPr>
              <a:t>	</a:t>
            </a: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br>
              <a:rPr lang="en-IN" sz="1800" dirty="0">
                <a:latin typeface="Bookman Old Style" panose="02050604050505020204" pitchFamily="18" charset="0"/>
              </a:rPr>
            </a:br>
            <a:endParaRPr lang="en-IN" sz="1800" dirty="0">
              <a:latin typeface="Bookman Old Style" panose="02050604050505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54875-CA24-C63D-4682-E145294B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751" y="1717771"/>
            <a:ext cx="6335955" cy="5023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570264-0FA2-A616-D1F9-714035DFEBD7}"/>
              </a:ext>
            </a:extLst>
          </p:cNvPr>
          <p:cNvSpPr/>
          <p:nvPr/>
        </p:nvSpPr>
        <p:spPr>
          <a:xfrm>
            <a:off x="5723751" y="774410"/>
            <a:ext cx="4062275" cy="8852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Harlow Solid Italic" panose="04030604020F02020D02" pitchFamily="82" charset="0"/>
              </a:rPr>
              <a:t>Final Collected Dataset</a:t>
            </a:r>
            <a:r>
              <a:rPr lang="en-IN" sz="2800" dirty="0">
                <a:solidFill>
                  <a:schemeClr val="tx1"/>
                </a:solidFill>
                <a:latin typeface="Bookman Old Style" panose="02050604050505020204" pitchFamily="18" charset="0"/>
              </a:rPr>
              <a:t> :-</a:t>
            </a:r>
          </a:p>
        </p:txBody>
      </p:sp>
    </p:spTree>
    <p:extLst>
      <p:ext uri="{BB962C8B-B14F-4D97-AF65-F5344CB8AC3E}">
        <p14:creationId xmlns:p14="http://schemas.microsoft.com/office/powerpoint/2010/main" val="250253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236</TotalTime>
  <Words>748</Words>
  <Application>Microsoft Office PowerPoint</Application>
  <PresentationFormat>Widescreen</PresentationFormat>
  <Paragraphs>73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Bookman Old Style</vt:lpstr>
      <vt:lpstr>Calibri</vt:lpstr>
      <vt:lpstr>Calibri Light</vt:lpstr>
      <vt:lpstr>Harlow Solid Italic</vt:lpstr>
      <vt:lpstr>Wingdings</vt:lpstr>
      <vt:lpstr>Celestial</vt:lpstr>
      <vt:lpstr>PowerPoint Presentation</vt:lpstr>
      <vt:lpstr>PowerPoint Presentation</vt:lpstr>
      <vt:lpstr>Concept use in project -&gt;</vt:lpstr>
      <vt:lpstr>Introduction</vt:lpstr>
      <vt:lpstr>Methodology :- </vt:lpstr>
      <vt:lpstr>PowerPoint Presentation</vt:lpstr>
      <vt:lpstr>Dataset Usage :-</vt:lpstr>
      <vt:lpstr>Scraping Of Data From imdb :-</vt:lpstr>
      <vt:lpstr>         Steps For Program:-  1. Import Dataset  2. Edit Using Python  - Clear Unwanted Data  - Removing Duplicates  - Replace Null Values in     Dataset.                  </vt:lpstr>
      <vt:lpstr>Top 10 Movie According to Rating</vt:lpstr>
      <vt:lpstr>Movies of perticular director as per votes</vt:lpstr>
      <vt:lpstr>Top 10 directors by average rating</vt:lpstr>
      <vt:lpstr>Certificate by rating</vt:lpstr>
      <vt:lpstr>Top 10 Genres</vt:lpstr>
      <vt:lpstr>Distribution Of votes</vt:lpstr>
      <vt:lpstr>PowerPoint Presentation</vt:lpstr>
      <vt:lpstr>Text vectorization</vt:lpstr>
      <vt:lpstr>PowerPoint Presentation</vt:lpstr>
      <vt:lpstr>Vectorization</vt:lpstr>
      <vt:lpstr>Cosine similarity</vt:lpstr>
      <vt:lpstr>PowerPoint Presentation</vt:lpstr>
      <vt:lpstr>Deployment</vt:lpstr>
      <vt:lpstr>Conclusion :-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Atharva Shrirame</dc:creator>
  <cp:lastModifiedBy>Atharva Shrirame</cp:lastModifiedBy>
  <cp:revision>6</cp:revision>
  <dcterms:created xsi:type="dcterms:W3CDTF">2024-01-19T14:01:28Z</dcterms:created>
  <dcterms:modified xsi:type="dcterms:W3CDTF">2024-01-19T18:01:19Z</dcterms:modified>
</cp:coreProperties>
</file>